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2"/>
  </p:notesMasterIdLst>
  <p:sldIdLst>
    <p:sldId id="256" r:id="rId2"/>
    <p:sldId id="257" r:id="rId3"/>
    <p:sldId id="258" r:id="rId4"/>
    <p:sldId id="259" r:id="rId5"/>
    <p:sldId id="260" r:id="rId6"/>
    <p:sldId id="274" r:id="rId7"/>
    <p:sldId id="275" r:id="rId8"/>
    <p:sldId id="276" r:id="rId9"/>
    <p:sldId id="268" r:id="rId10"/>
    <p:sldId id="269" r:id="rId11"/>
    <p:sldId id="270" r:id="rId12"/>
    <p:sldId id="271" r:id="rId13"/>
    <p:sldId id="272" r:id="rId14"/>
    <p:sldId id="261" r:id="rId15"/>
    <p:sldId id="262" r:id="rId16"/>
    <p:sldId id="266" r:id="rId17"/>
    <p:sldId id="267" r:id="rId18"/>
    <p:sldId id="265" r:id="rId19"/>
    <p:sldId id="264" r:id="rId20"/>
    <p:sldId id="27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C89DFD-9C46-4E2C-A5F1-1F0A90CB1A03}" type="datetimeFigureOut">
              <a:rPr lang="it-IT" smtClean="0"/>
              <a:t>07/11/2017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E28222-5828-4E9A-8AF6-FEE69305175D}" type="slidenum">
              <a:rPr lang="it-IT" smtClean="0"/>
              <a:t>‹N›</a:t>
            </a:fld>
            <a:endParaRPr lang="it-IT"/>
          </a:p>
        </p:txBody>
      </p:sp>
    </p:spTree>
    <p:extLst>
      <p:ext uri="{BB962C8B-B14F-4D97-AF65-F5344CB8AC3E}">
        <p14:creationId xmlns:p14="http://schemas.microsoft.com/office/powerpoint/2010/main" val="168953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47CE7D6-A7B8-44B3-8DA1-C2970F85A079}" type="datetimeFigureOut">
              <a:rPr lang="it-IT" smtClean="0"/>
              <a:t>07/11/2017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79BC26-7B39-4923-A42F-6A42F797DAAC}"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145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47CE7D6-A7B8-44B3-8DA1-C2970F85A079}" type="datetimeFigureOut">
              <a:rPr lang="it-IT" smtClean="0"/>
              <a:t>07/11/2017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79BC26-7B39-4923-A42F-6A42F797DAAC}" type="slidenum">
              <a:rPr lang="it-IT" smtClean="0"/>
              <a:t>‹N›</a:t>
            </a:fld>
            <a:endParaRPr lang="it-IT"/>
          </a:p>
        </p:txBody>
      </p:sp>
    </p:spTree>
    <p:extLst>
      <p:ext uri="{BB962C8B-B14F-4D97-AF65-F5344CB8AC3E}">
        <p14:creationId xmlns:p14="http://schemas.microsoft.com/office/powerpoint/2010/main" val="201364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47CE7D6-A7B8-44B3-8DA1-C2970F85A079}" type="datetimeFigureOut">
              <a:rPr lang="it-IT" smtClean="0"/>
              <a:t>07/11/2017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79BC26-7B39-4923-A42F-6A42F797DAAC}" type="slidenum">
              <a:rPr lang="it-IT" smtClean="0"/>
              <a:t>‹N›</a:t>
            </a:fld>
            <a:endParaRPr lang="it-IT"/>
          </a:p>
        </p:txBody>
      </p:sp>
    </p:spTree>
    <p:extLst>
      <p:ext uri="{BB962C8B-B14F-4D97-AF65-F5344CB8AC3E}">
        <p14:creationId xmlns:p14="http://schemas.microsoft.com/office/powerpoint/2010/main" val="90245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7" name="Titolo 6">
            <a:extLst>
              <a:ext uri="{FF2B5EF4-FFF2-40B4-BE49-F238E27FC236}">
                <a16:creationId xmlns:a16="http://schemas.microsoft.com/office/drawing/2014/main" id="{C92AE6D4-80C4-42E4-9F4A-2126DC35380E}"/>
              </a:ext>
            </a:extLst>
          </p:cNvPr>
          <p:cNvSpPr>
            <a:spLocks noGrp="1"/>
          </p:cNvSpPr>
          <p:nvPr>
            <p:ph type="title"/>
          </p:nvPr>
        </p:nvSpPr>
        <p:spPr>
          <a:xfrm>
            <a:off x="1097280" y="-148942"/>
            <a:ext cx="10058400" cy="1339567"/>
          </a:xfrm>
        </p:spPr>
        <p:txBody>
          <a:bodyPr/>
          <a:lstStyle>
            <a:lvl1pPr>
              <a:defRPr sz="4600"/>
            </a:lvl1pPr>
          </a:lstStyle>
          <a:p>
            <a:r>
              <a:rPr lang="it-IT" dirty="0"/>
              <a:t>Fare clic per modificare lo stile del titolo dello schema</a:t>
            </a:r>
          </a:p>
        </p:txBody>
      </p:sp>
      <p:sp>
        <p:nvSpPr>
          <p:cNvPr id="8" name="Segnaposto data 7">
            <a:extLst>
              <a:ext uri="{FF2B5EF4-FFF2-40B4-BE49-F238E27FC236}">
                <a16:creationId xmlns:a16="http://schemas.microsoft.com/office/drawing/2014/main" id="{831B0D2A-DFE3-47AA-81D6-89B964C4BE6D}"/>
              </a:ext>
            </a:extLst>
          </p:cNvPr>
          <p:cNvSpPr>
            <a:spLocks noGrp="1"/>
          </p:cNvSpPr>
          <p:nvPr>
            <p:ph type="dt" sz="half" idx="10"/>
          </p:nvPr>
        </p:nvSpPr>
        <p:spPr/>
        <p:txBody>
          <a:bodyPr/>
          <a:lstStyle/>
          <a:p>
            <a:fld id="{B47CE7D6-A7B8-44B3-8DA1-C2970F85A079}" type="datetimeFigureOut">
              <a:rPr lang="it-IT" smtClean="0"/>
              <a:t>07/11/2017</a:t>
            </a:fld>
            <a:endParaRPr lang="it-IT"/>
          </a:p>
        </p:txBody>
      </p:sp>
      <p:sp>
        <p:nvSpPr>
          <p:cNvPr id="9" name="Segnaposto piè di pagina 8">
            <a:extLst>
              <a:ext uri="{FF2B5EF4-FFF2-40B4-BE49-F238E27FC236}">
                <a16:creationId xmlns:a16="http://schemas.microsoft.com/office/drawing/2014/main" id="{7F4302F0-E95E-4E5C-B9C9-DC069D590887}"/>
              </a:ext>
            </a:extLst>
          </p:cNvPr>
          <p:cNvSpPr>
            <a:spLocks noGrp="1"/>
          </p:cNvSpPr>
          <p:nvPr>
            <p:ph type="ftr" sz="quarter" idx="11"/>
          </p:nvPr>
        </p:nvSpPr>
        <p:spPr/>
        <p:txBody>
          <a:bodyPr/>
          <a:lstStyle/>
          <a:p>
            <a:endParaRPr lang="it-IT"/>
          </a:p>
        </p:txBody>
      </p:sp>
      <p:sp>
        <p:nvSpPr>
          <p:cNvPr id="10" name="Segnaposto numero diapositiva 9">
            <a:extLst>
              <a:ext uri="{FF2B5EF4-FFF2-40B4-BE49-F238E27FC236}">
                <a16:creationId xmlns:a16="http://schemas.microsoft.com/office/drawing/2014/main" id="{BE412632-BC9C-4FE7-AB0A-374B31FB5956}"/>
              </a:ext>
            </a:extLst>
          </p:cNvPr>
          <p:cNvSpPr>
            <a:spLocks noGrp="1"/>
          </p:cNvSpPr>
          <p:nvPr>
            <p:ph type="sldNum" sz="quarter" idx="12"/>
          </p:nvPr>
        </p:nvSpPr>
        <p:spPr/>
        <p:txBody>
          <a:bodyPr/>
          <a:lstStyle/>
          <a:p>
            <a:fld id="{A579BC26-7B39-4923-A42F-6A42F797DAAC}" type="slidenum">
              <a:rPr lang="it-IT" smtClean="0"/>
              <a:t>‹N›</a:t>
            </a:fld>
            <a:endParaRPr lang="it-IT"/>
          </a:p>
        </p:txBody>
      </p:sp>
    </p:spTree>
    <p:extLst>
      <p:ext uri="{BB962C8B-B14F-4D97-AF65-F5344CB8AC3E}">
        <p14:creationId xmlns:p14="http://schemas.microsoft.com/office/powerpoint/2010/main" val="2743906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47CE7D6-A7B8-44B3-8DA1-C2970F85A079}" type="datetimeFigureOut">
              <a:rPr lang="it-IT" smtClean="0"/>
              <a:t>07/11/2017</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79BC26-7B39-4923-A42F-6A42F797DAAC}"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260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47CE7D6-A7B8-44B3-8DA1-C2970F85A079}" type="datetimeFigureOut">
              <a:rPr lang="it-IT" smtClean="0"/>
              <a:t>07/11/2017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79BC26-7B39-4923-A42F-6A42F797DAAC}" type="slidenum">
              <a:rPr lang="it-IT" smtClean="0"/>
              <a:t>‹N›</a:t>
            </a:fld>
            <a:endParaRPr lang="it-IT"/>
          </a:p>
        </p:txBody>
      </p:sp>
    </p:spTree>
    <p:extLst>
      <p:ext uri="{BB962C8B-B14F-4D97-AF65-F5344CB8AC3E}">
        <p14:creationId xmlns:p14="http://schemas.microsoft.com/office/powerpoint/2010/main" val="80806392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09728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217920" y="2582334"/>
            <a:ext cx="4937760" cy="33782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47CE7D6-A7B8-44B3-8DA1-C2970F85A079}" type="datetimeFigureOut">
              <a:rPr lang="it-IT" smtClean="0"/>
              <a:t>07/11/2017</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579BC26-7B39-4923-A42F-6A42F797DAAC}" type="slidenum">
              <a:rPr lang="it-IT" smtClean="0"/>
              <a:t>‹N›</a:t>
            </a:fld>
            <a:endParaRPr lang="it-IT"/>
          </a:p>
        </p:txBody>
      </p:sp>
    </p:spTree>
    <p:extLst>
      <p:ext uri="{BB962C8B-B14F-4D97-AF65-F5344CB8AC3E}">
        <p14:creationId xmlns:p14="http://schemas.microsoft.com/office/powerpoint/2010/main" val="42138861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47CE7D6-A7B8-44B3-8DA1-C2970F85A079}" type="datetimeFigureOut">
              <a:rPr lang="it-IT" smtClean="0"/>
              <a:t>07/11/2017</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579BC26-7B39-4923-A42F-6A42F797DAAC}" type="slidenum">
              <a:rPr lang="it-IT" smtClean="0"/>
              <a:t>‹N›</a:t>
            </a:fld>
            <a:endParaRPr lang="it-IT"/>
          </a:p>
        </p:txBody>
      </p:sp>
    </p:spTree>
    <p:extLst>
      <p:ext uri="{BB962C8B-B14F-4D97-AF65-F5344CB8AC3E}">
        <p14:creationId xmlns:p14="http://schemas.microsoft.com/office/powerpoint/2010/main" val="1779973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47CE7D6-A7B8-44B3-8DA1-C2970F85A079}" type="datetimeFigureOut">
              <a:rPr lang="it-IT" smtClean="0"/>
              <a:t>07/11/2017</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A579BC26-7B39-4923-A42F-6A42F797DAAC}" type="slidenum">
              <a:rPr lang="it-IT" smtClean="0"/>
              <a:t>‹N›</a:t>
            </a:fld>
            <a:endParaRPr lang="it-IT"/>
          </a:p>
        </p:txBody>
      </p:sp>
    </p:spTree>
    <p:extLst>
      <p:ext uri="{BB962C8B-B14F-4D97-AF65-F5344CB8AC3E}">
        <p14:creationId xmlns:p14="http://schemas.microsoft.com/office/powerpoint/2010/main" val="372055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47CE7D6-A7B8-44B3-8DA1-C2970F85A079}" type="datetimeFigureOut">
              <a:rPr lang="it-IT" smtClean="0"/>
              <a:t>07/11/2017</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579BC26-7B39-4923-A42F-6A42F797DAAC}" type="slidenum">
              <a:rPr lang="it-IT" smtClean="0"/>
              <a:t>‹N›</a:t>
            </a:fld>
            <a:endParaRPr lang="it-IT"/>
          </a:p>
        </p:txBody>
      </p:sp>
    </p:spTree>
    <p:extLst>
      <p:ext uri="{BB962C8B-B14F-4D97-AF65-F5344CB8AC3E}">
        <p14:creationId xmlns:p14="http://schemas.microsoft.com/office/powerpoint/2010/main" val="369063224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47CE7D6-A7B8-44B3-8DA1-C2970F85A079}" type="datetimeFigureOut">
              <a:rPr lang="it-IT" smtClean="0"/>
              <a:t>07/11/2017</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79BC26-7B39-4923-A42F-6A42F797DAAC}" type="slidenum">
              <a:rPr lang="it-IT" smtClean="0"/>
              <a:t>‹N›</a:t>
            </a:fld>
            <a:endParaRPr lang="it-IT"/>
          </a:p>
        </p:txBody>
      </p:sp>
    </p:spTree>
    <p:extLst>
      <p:ext uri="{BB962C8B-B14F-4D97-AF65-F5344CB8AC3E}">
        <p14:creationId xmlns:p14="http://schemas.microsoft.com/office/powerpoint/2010/main" val="1142783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388179"/>
            <a:ext cx="12192000" cy="4698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22181"/>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0"/>
            <a:ext cx="10058400" cy="1133472"/>
          </a:xfrm>
          <a:prstGeom prst="rect">
            <a:avLst/>
          </a:prstGeom>
        </p:spPr>
        <p:txBody>
          <a:bodyPr vert="horz" lIns="91440" tIns="45720" rIns="91440" bIns="45720" rtlCol="0" anchor="b">
            <a:noAutofit/>
          </a:bodyPr>
          <a:lstStyle/>
          <a:p>
            <a:r>
              <a:rPr lang="it-IT" dirty="0"/>
              <a:t>Fare clic per modificare lo stile del titolo dello schema</a:t>
            </a:r>
            <a:endParaRPr lang="en-US" dirty="0"/>
          </a:p>
        </p:txBody>
      </p:sp>
      <p:sp>
        <p:nvSpPr>
          <p:cNvPr id="3" name="Text Placeholder 2"/>
          <p:cNvSpPr>
            <a:spLocks noGrp="1"/>
          </p:cNvSpPr>
          <p:nvPr>
            <p:ph type="body" idx="1"/>
          </p:nvPr>
        </p:nvSpPr>
        <p:spPr>
          <a:xfrm>
            <a:off x="1097280" y="1440000"/>
            <a:ext cx="10058400" cy="4023360"/>
          </a:xfrm>
          <a:prstGeom prst="rect">
            <a:avLst/>
          </a:prstGeom>
        </p:spPr>
        <p:txBody>
          <a:bodyPr vert="horz" lIns="0" tIns="45720" rIns="0" bIns="45720" rtlCol="0">
            <a:normAutofit/>
          </a:bodyPr>
          <a:lstStyle/>
          <a:p>
            <a:pPr lvl="0"/>
            <a:r>
              <a:rPr lang="it-IT" dirty="0"/>
              <a:t>Modifica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47CE7D6-A7B8-44B3-8DA1-C2970F85A079}" type="datetimeFigureOut">
              <a:rPr lang="it-IT" smtClean="0"/>
              <a:t>07/11/2017</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579BC26-7B39-4923-A42F-6A42F797DAAC}" type="slidenum">
              <a:rPr lang="it-IT" smtClean="0"/>
              <a:t>‹N›</a:t>
            </a:fld>
            <a:endParaRPr lang="it-IT"/>
          </a:p>
        </p:txBody>
      </p:sp>
      <p:cxnSp>
        <p:nvCxnSpPr>
          <p:cNvPr id="10" name="Straight Connector 9"/>
          <p:cNvCxnSpPr>
            <a:cxnSpLocks/>
          </p:cNvCxnSpPr>
          <p:nvPr/>
        </p:nvCxnSpPr>
        <p:spPr>
          <a:xfrm>
            <a:off x="1097280" y="1241071"/>
            <a:ext cx="100431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6611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FCCB46-AC99-4A95-82FD-A41E061498BF}"/>
              </a:ext>
            </a:extLst>
          </p:cNvPr>
          <p:cNvSpPr>
            <a:spLocks noGrp="1"/>
          </p:cNvSpPr>
          <p:nvPr>
            <p:ph type="ctrTitle"/>
          </p:nvPr>
        </p:nvSpPr>
        <p:spPr/>
        <p:txBody>
          <a:bodyPr/>
          <a:lstStyle/>
          <a:p>
            <a:r>
              <a:rPr lang="it-IT"/>
              <a:t>Didactic Data Mining</a:t>
            </a:r>
            <a:endParaRPr lang="it-IT" dirty="0"/>
          </a:p>
        </p:txBody>
      </p:sp>
      <p:sp>
        <p:nvSpPr>
          <p:cNvPr id="3" name="Sottotitolo 2">
            <a:extLst>
              <a:ext uri="{FF2B5EF4-FFF2-40B4-BE49-F238E27FC236}">
                <a16:creationId xmlns:a16="http://schemas.microsoft.com/office/drawing/2014/main" id="{8E2DFF12-ADD6-40C1-B6DD-F08D3FAE1285}"/>
              </a:ext>
            </a:extLst>
          </p:cNvPr>
          <p:cNvSpPr>
            <a:spLocks noGrp="1"/>
          </p:cNvSpPr>
          <p:nvPr>
            <p:ph type="subTitle" idx="1"/>
          </p:nvPr>
        </p:nvSpPr>
        <p:spPr/>
        <p:txBody>
          <a:bodyPr/>
          <a:lstStyle/>
          <a:p>
            <a:r>
              <a:rPr lang="it-IT" b="1"/>
              <a:t>Un’applicazione web per E-Learning e per la risoluzione di esercizi</a:t>
            </a:r>
            <a:endParaRPr lang="it-IT"/>
          </a:p>
          <a:p>
            <a:endParaRPr lang="it-IT" dirty="0"/>
          </a:p>
        </p:txBody>
      </p:sp>
    </p:spTree>
    <p:extLst>
      <p:ext uri="{BB962C8B-B14F-4D97-AF65-F5344CB8AC3E}">
        <p14:creationId xmlns:p14="http://schemas.microsoft.com/office/powerpoint/2010/main" val="4209248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25D534D6-678D-4619-93E1-2DFD97B61B4B}"/>
              </a:ext>
            </a:extLst>
          </p:cNvPr>
          <p:cNvSpPr>
            <a:spLocks noGrp="1"/>
          </p:cNvSpPr>
          <p:nvPr>
            <p:ph idx="1"/>
          </p:nvPr>
        </p:nvSpPr>
        <p:spPr>
          <a:xfrm>
            <a:off x="1097280" y="1440000"/>
            <a:ext cx="3436620" cy="4351338"/>
          </a:xfrm>
        </p:spPr>
        <p:txBody>
          <a:bodyPr>
            <a:normAutofit fontScale="92500" lnSpcReduction="20000"/>
          </a:bodyPr>
          <a:lstStyle/>
          <a:p>
            <a:pPr>
              <a:buFont typeface="Courier New" panose="02070309020205020404" pitchFamily="49" charset="0"/>
              <a:buChar char="o"/>
            </a:pPr>
            <a:r>
              <a:rPr lang="it-IT" sz="1800" dirty="0"/>
              <a:t>Algoritmo di clustering basato sulla densità</a:t>
            </a:r>
          </a:p>
          <a:p>
            <a:pPr>
              <a:buFont typeface="Courier New" panose="02070309020205020404" pitchFamily="49" charset="0"/>
              <a:buChar char="o"/>
            </a:pPr>
            <a:r>
              <a:rPr lang="it-IT" sz="1800" dirty="0"/>
              <a:t>Densità intesa come almeno </a:t>
            </a:r>
            <a:r>
              <a:rPr lang="it-IT" sz="1800" dirty="0" err="1"/>
              <a:t>MinPts</a:t>
            </a:r>
            <a:r>
              <a:rPr lang="it-IT" sz="1800" dirty="0"/>
              <a:t> punti iscritti in una circonferenza di raggio EPS</a:t>
            </a:r>
          </a:p>
          <a:p>
            <a:pPr>
              <a:buFont typeface="Courier New" panose="02070309020205020404" pitchFamily="49" charset="0"/>
              <a:buChar char="o"/>
            </a:pPr>
            <a:r>
              <a:rPr lang="it-IT" sz="1800" dirty="0"/>
              <a:t>Core points = punti in zone ad alta densità</a:t>
            </a:r>
          </a:p>
          <a:p>
            <a:pPr>
              <a:buFont typeface="Courier New" panose="02070309020205020404" pitchFamily="49" charset="0"/>
              <a:buChar char="o"/>
            </a:pPr>
            <a:r>
              <a:rPr lang="it-IT" sz="1800" dirty="0" err="1"/>
              <a:t>Border</a:t>
            </a:r>
            <a:r>
              <a:rPr lang="it-IT" sz="1800" dirty="0"/>
              <a:t> points = in zone ad alta densità (distano almeno EPS da un core  point) ma non maggiori di </a:t>
            </a:r>
            <a:r>
              <a:rPr lang="it-IT" sz="1800" dirty="0" err="1"/>
              <a:t>MinPts</a:t>
            </a:r>
            <a:endParaRPr lang="it-IT" sz="1800" dirty="0"/>
          </a:p>
          <a:p>
            <a:pPr>
              <a:buFont typeface="Courier New" panose="02070309020205020404" pitchFamily="49" charset="0"/>
              <a:buChar char="o"/>
            </a:pPr>
            <a:r>
              <a:rPr lang="it-IT" sz="1800" dirty="0" err="1"/>
              <a:t>Noise</a:t>
            </a:r>
            <a:r>
              <a:rPr lang="it-IT" sz="1800" dirty="0"/>
              <a:t> points = tutti gli altri -&gt; si scartano</a:t>
            </a:r>
          </a:p>
          <a:p>
            <a:pPr>
              <a:buFont typeface="Courier New" panose="02070309020205020404" pitchFamily="49" charset="0"/>
              <a:buChar char="o"/>
            </a:pPr>
            <a:r>
              <a:rPr lang="it-IT" sz="1800" dirty="0"/>
              <a:t>Collegamento core points vicini</a:t>
            </a:r>
          </a:p>
          <a:p>
            <a:pPr>
              <a:buFont typeface="Courier New" panose="02070309020205020404" pitchFamily="49" charset="0"/>
              <a:buChar char="o"/>
            </a:pPr>
            <a:r>
              <a:rPr lang="it-IT" sz="1800" dirty="0"/>
              <a:t>Assegnamento </a:t>
            </a:r>
            <a:r>
              <a:rPr lang="it-IT" sz="1800" dirty="0" err="1"/>
              <a:t>border</a:t>
            </a:r>
            <a:r>
              <a:rPr lang="it-IT" sz="1800" dirty="0"/>
              <a:t> points ai core points più vicini </a:t>
            </a:r>
          </a:p>
          <a:p>
            <a:endParaRPr lang="it-IT" sz="1800" dirty="0"/>
          </a:p>
        </p:txBody>
      </p:sp>
      <p:sp>
        <p:nvSpPr>
          <p:cNvPr id="2" name="Titolo 1">
            <a:extLst>
              <a:ext uri="{FF2B5EF4-FFF2-40B4-BE49-F238E27FC236}">
                <a16:creationId xmlns:a16="http://schemas.microsoft.com/office/drawing/2014/main" id="{4B1B91E2-0750-44BB-BB59-7DF855060FAC}"/>
              </a:ext>
            </a:extLst>
          </p:cNvPr>
          <p:cNvSpPr>
            <a:spLocks noGrp="1"/>
          </p:cNvSpPr>
          <p:nvPr>
            <p:ph type="title"/>
          </p:nvPr>
        </p:nvSpPr>
        <p:spPr>
          <a:xfrm>
            <a:off x="1097280" y="286603"/>
            <a:ext cx="10058400" cy="702303"/>
          </a:xfrm>
        </p:spPr>
        <p:txBody>
          <a:bodyPr>
            <a:normAutofit/>
          </a:bodyPr>
          <a:lstStyle/>
          <a:p>
            <a:r>
              <a:rPr lang="it-IT" dirty="0"/>
              <a:t>Data Mining - </a:t>
            </a:r>
            <a:r>
              <a:rPr lang="it-IT" dirty="0" err="1"/>
              <a:t>Dbscan</a:t>
            </a:r>
            <a:endParaRPr lang="it-IT" dirty="0"/>
          </a:p>
        </p:txBody>
      </p:sp>
      <p:pic>
        <p:nvPicPr>
          <p:cNvPr id="4098" name="Picture 2" descr="Risultati immagini per dbscan">
            <a:extLst>
              <a:ext uri="{FF2B5EF4-FFF2-40B4-BE49-F238E27FC236}">
                <a16:creationId xmlns:a16="http://schemas.microsoft.com/office/drawing/2014/main" id="{E5A2C061-872E-4AD0-8DDA-2DC91DADC2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0214" y="2219325"/>
            <a:ext cx="5229225"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411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689DC96-3565-4B55-9403-C36BE9ED3BFB}"/>
              </a:ext>
            </a:extLst>
          </p:cNvPr>
          <p:cNvSpPr>
            <a:spLocks noGrp="1"/>
          </p:cNvSpPr>
          <p:nvPr>
            <p:ph idx="1"/>
          </p:nvPr>
        </p:nvSpPr>
        <p:spPr>
          <a:xfrm>
            <a:off x="1097280" y="1440000"/>
            <a:ext cx="4322445" cy="4351338"/>
          </a:xfrm>
        </p:spPr>
        <p:txBody>
          <a:bodyPr>
            <a:normAutofit/>
          </a:bodyPr>
          <a:lstStyle/>
          <a:p>
            <a:pPr>
              <a:buFont typeface="Courier New" panose="02070309020205020404" pitchFamily="49" charset="0"/>
              <a:buChar char="o"/>
            </a:pPr>
            <a:r>
              <a:rPr lang="it-IT" sz="1800" dirty="0"/>
              <a:t>Lo scopo è quello di fare nuove previsioni sulla base di fenomeni osservati</a:t>
            </a:r>
          </a:p>
          <a:p>
            <a:pPr>
              <a:buFont typeface="Courier New" panose="02070309020205020404" pitchFamily="49" charset="0"/>
              <a:buChar char="o"/>
            </a:pPr>
            <a:r>
              <a:rPr lang="it-IT" sz="1800" dirty="0"/>
              <a:t>Definizione delle categorie e delle caratteristiche. Le features influiscono sulla scelta finale; bisognare capire quanto fanno pendere l’ago della bilancia per riapplicare in futuro gli stessi ragionamenti </a:t>
            </a:r>
          </a:p>
          <a:p>
            <a:pPr>
              <a:buFont typeface="Courier New" panose="02070309020205020404" pitchFamily="49" charset="0"/>
              <a:buChar char="o"/>
            </a:pPr>
            <a:r>
              <a:rPr lang="it-IT" sz="1800" dirty="0"/>
              <a:t>Fase 1 di addestramento: analisi delle feature → creazione di un modello probabilistico</a:t>
            </a:r>
          </a:p>
          <a:p>
            <a:pPr>
              <a:buFont typeface="Courier New" panose="02070309020205020404" pitchFamily="49" charset="0"/>
              <a:buChar char="o"/>
            </a:pPr>
            <a:r>
              <a:rPr lang="it-IT" sz="1800" dirty="0"/>
              <a:t>Fase 2 predizione: estrazione delle feature, applicazione modello, decisione guidata dalla scelta più probabile </a:t>
            </a:r>
          </a:p>
        </p:txBody>
      </p:sp>
      <p:sp>
        <p:nvSpPr>
          <p:cNvPr id="2" name="Titolo 1">
            <a:extLst>
              <a:ext uri="{FF2B5EF4-FFF2-40B4-BE49-F238E27FC236}">
                <a16:creationId xmlns:a16="http://schemas.microsoft.com/office/drawing/2014/main" id="{5921CD0E-F7DC-4E69-ACF0-CFF6291B2DB7}"/>
              </a:ext>
            </a:extLst>
          </p:cNvPr>
          <p:cNvSpPr>
            <a:spLocks noGrp="1"/>
          </p:cNvSpPr>
          <p:nvPr>
            <p:ph type="title"/>
          </p:nvPr>
        </p:nvSpPr>
        <p:spPr>
          <a:xfrm>
            <a:off x="1097280" y="286603"/>
            <a:ext cx="10058400" cy="702303"/>
          </a:xfrm>
        </p:spPr>
        <p:txBody>
          <a:bodyPr>
            <a:normAutofit/>
          </a:bodyPr>
          <a:lstStyle/>
          <a:p>
            <a:r>
              <a:rPr lang="it-IT" dirty="0"/>
              <a:t>Data Mining – </a:t>
            </a:r>
            <a:r>
              <a:rPr lang="it-IT" dirty="0" err="1"/>
              <a:t>Decision</a:t>
            </a:r>
            <a:r>
              <a:rPr lang="it-IT" dirty="0"/>
              <a:t> </a:t>
            </a:r>
            <a:r>
              <a:rPr lang="it-IT" dirty="0" err="1"/>
              <a:t>Tree</a:t>
            </a:r>
            <a:endParaRPr lang="it-IT" dirty="0"/>
          </a:p>
        </p:txBody>
      </p:sp>
      <p:pic>
        <p:nvPicPr>
          <p:cNvPr id="4" name="Immagine 3">
            <a:extLst>
              <a:ext uri="{FF2B5EF4-FFF2-40B4-BE49-F238E27FC236}">
                <a16:creationId xmlns:a16="http://schemas.microsoft.com/office/drawing/2014/main" id="{3EF90EE3-C2BE-409E-891E-04483897A0B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695950" y="1962150"/>
            <a:ext cx="5591175" cy="3848100"/>
          </a:xfrm>
          <a:prstGeom prst="rect">
            <a:avLst/>
          </a:prstGeom>
          <a:noFill/>
          <a:ln>
            <a:noFill/>
          </a:ln>
        </p:spPr>
      </p:pic>
    </p:spTree>
    <p:extLst>
      <p:ext uri="{BB962C8B-B14F-4D97-AF65-F5344CB8AC3E}">
        <p14:creationId xmlns:p14="http://schemas.microsoft.com/office/powerpoint/2010/main" val="132317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Segnaposto contenuto 3" descr="C:\Users\Maurizio\AppData\Local\Microsoft\Windows\Temporary file Internet\File temporanei Internet\Content.Word\Senza titolo-1.png">
            <a:extLst>
              <a:ext uri="{FF2B5EF4-FFF2-40B4-BE49-F238E27FC236}">
                <a16:creationId xmlns:a16="http://schemas.microsoft.com/office/drawing/2014/main" id="{023AF4E5-7EE8-41D5-908E-34373F9C385B}"/>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7798021" y="989013"/>
            <a:ext cx="3666684" cy="4022725"/>
          </a:xfrm>
          <a:prstGeom prst="rect">
            <a:avLst/>
          </a:prstGeom>
          <a:noFill/>
          <a:ln>
            <a:noFill/>
          </a:ln>
        </p:spPr>
      </p:pic>
      <p:sp>
        <p:nvSpPr>
          <p:cNvPr id="2" name="Titolo 1">
            <a:extLst>
              <a:ext uri="{FF2B5EF4-FFF2-40B4-BE49-F238E27FC236}">
                <a16:creationId xmlns:a16="http://schemas.microsoft.com/office/drawing/2014/main" id="{85E9DAF1-499E-4DA8-8943-B87FD6A90524}"/>
              </a:ext>
            </a:extLst>
          </p:cNvPr>
          <p:cNvSpPr>
            <a:spLocks noGrp="1"/>
          </p:cNvSpPr>
          <p:nvPr>
            <p:ph type="title"/>
          </p:nvPr>
        </p:nvSpPr>
        <p:spPr>
          <a:xfrm>
            <a:off x="1097280" y="-148942"/>
            <a:ext cx="10058400" cy="1339567"/>
          </a:xfrm>
        </p:spPr>
        <p:txBody>
          <a:bodyPr>
            <a:normAutofit/>
          </a:bodyPr>
          <a:lstStyle/>
          <a:p>
            <a:r>
              <a:rPr lang="it-IT" dirty="0"/>
              <a:t>Data Mining - Apriori</a:t>
            </a:r>
          </a:p>
        </p:txBody>
      </p:sp>
      <p:pic>
        <p:nvPicPr>
          <p:cNvPr id="5" name="Immagine 4">
            <a:extLst>
              <a:ext uri="{FF2B5EF4-FFF2-40B4-BE49-F238E27FC236}">
                <a16:creationId xmlns:a16="http://schemas.microsoft.com/office/drawing/2014/main" id="{267E747A-C52F-4F54-8672-235ED5D1FB21}"/>
              </a:ext>
            </a:extLst>
          </p:cNvPr>
          <p:cNvPicPr/>
          <p:nvPr/>
        </p:nvPicPr>
        <p:blipFill>
          <a:blip r:embed="rId3">
            <a:extLst>
              <a:ext uri="{28A0092B-C50C-407E-A947-70E740481C1C}">
                <a14:useLocalDpi xmlns:a14="http://schemas.microsoft.com/office/drawing/2010/main" val="0"/>
              </a:ext>
            </a:extLst>
          </a:blip>
          <a:stretch>
            <a:fillRect/>
          </a:stretch>
        </p:blipFill>
        <p:spPr>
          <a:xfrm>
            <a:off x="8048625" y="4591049"/>
            <a:ext cx="1343025" cy="1673225"/>
          </a:xfrm>
          <a:prstGeom prst="rect">
            <a:avLst/>
          </a:prstGeom>
        </p:spPr>
      </p:pic>
      <p:sp>
        <p:nvSpPr>
          <p:cNvPr id="6" name="CasellaDiTesto 5">
            <a:extLst>
              <a:ext uri="{FF2B5EF4-FFF2-40B4-BE49-F238E27FC236}">
                <a16:creationId xmlns:a16="http://schemas.microsoft.com/office/drawing/2014/main" id="{67C1DCB5-F851-4280-A7E8-37797FD30893}"/>
              </a:ext>
            </a:extLst>
          </p:cNvPr>
          <p:cNvSpPr txBox="1"/>
          <p:nvPr/>
        </p:nvSpPr>
        <p:spPr>
          <a:xfrm>
            <a:off x="1097280" y="1440000"/>
            <a:ext cx="5551170" cy="1754326"/>
          </a:xfrm>
          <a:prstGeom prst="rect">
            <a:avLst/>
          </a:prstGeom>
          <a:noFill/>
        </p:spPr>
        <p:txBody>
          <a:bodyPr wrap="square" rtlCol="0">
            <a:spAutoFit/>
          </a:bodyPr>
          <a:lstStyle/>
          <a:p>
            <a:pPr marL="285750" indent="-285750">
              <a:buFont typeface="Courier New" panose="02070309020205020404" pitchFamily="49" charset="0"/>
              <a:buChar char="o"/>
            </a:pPr>
            <a:r>
              <a:rPr lang="it-IT" dirty="0"/>
              <a:t>Algoritmo di </a:t>
            </a:r>
            <a:r>
              <a:rPr lang="it-IT" dirty="0" err="1"/>
              <a:t>patter</a:t>
            </a:r>
            <a:r>
              <a:rPr lang="it-IT" dirty="0"/>
              <a:t> </a:t>
            </a:r>
            <a:r>
              <a:rPr lang="it-IT" dirty="0" err="1"/>
              <a:t>mining</a:t>
            </a:r>
            <a:r>
              <a:rPr lang="it-IT" dirty="0"/>
              <a:t> -&gt; estrazione di regole</a:t>
            </a:r>
          </a:p>
          <a:p>
            <a:pPr marL="285750" indent="-285750">
              <a:buFont typeface="Courier New" panose="02070309020205020404" pitchFamily="49" charset="0"/>
              <a:buChar char="o"/>
            </a:pPr>
            <a:r>
              <a:rPr lang="it-IT" dirty="0"/>
              <a:t>Calcolo delle frequenze delle possibili combinazioni degli elementi iniziali</a:t>
            </a:r>
          </a:p>
          <a:p>
            <a:pPr marL="285750" indent="-285750">
              <a:buFont typeface="Courier New" panose="02070309020205020404" pitchFamily="49" charset="0"/>
              <a:buChar char="o"/>
            </a:pPr>
            <a:r>
              <a:rPr lang="it-IT" dirty="0"/>
              <a:t>Gli elementi con frequenza inferiore alla soglia, sono eliminati</a:t>
            </a:r>
          </a:p>
          <a:p>
            <a:pPr marL="285750" indent="-285750">
              <a:buFont typeface="Courier New" panose="02070309020205020404" pitchFamily="49" charset="0"/>
              <a:buChar char="o"/>
            </a:pPr>
            <a:endParaRPr lang="it-IT" dirty="0"/>
          </a:p>
        </p:txBody>
      </p:sp>
      <p:cxnSp>
        <p:nvCxnSpPr>
          <p:cNvPr id="8" name="Connettore a gomito 7">
            <a:extLst>
              <a:ext uri="{FF2B5EF4-FFF2-40B4-BE49-F238E27FC236}">
                <a16:creationId xmlns:a16="http://schemas.microsoft.com/office/drawing/2014/main" id="{A235BCBD-5ABD-47E4-93C6-4D18A854FB68}"/>
              </a:ext>
            </a:extLst>
          </p:cNvPr>
          <p:cNvCxnSpPr>
            <a:cxnSpLocks/>
          </p:cNvCxnSpPr>
          <p:nvPr/>
        </p:nvCxnSpPr>
        <p:spPr>
          <a:xfrm>
            <a:off x="6448422" y="2879844"/>
            <a:ext cx="2705103" cy="549156"/>
          </a:xfrm>
          <a:prstGeom prst="bentConnector3">
            <a:avLst>
              <a:gd name="adj1" fmla="val 50000"/>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01BDA9C1-3066-4635-9BE5-1082D87994F4}"/>
              </a:ext>
            </a:extLst>
          </p:cNvPr>
          <p:cNvSpPr txBox="1"/>
          <p:nvPr/>
        </p:nvSpPr>
        <p:spPr>
          <a:xfrm>
            <a:off x="1097279" y="3857625"/>
            <a:ext cx="5351143" cy="923330"/>
          </a:xfrm>
          <a:prstGeom prst="rect">
            <a:avLst/>
          </a:prstGeom>
          <a:noFill/>
        </p:spPr>
        <p:txBody>
          <a:bodyPr wrap="square" rtlCol="0">
            <a:spAutoFit/>
          </a:bodyPr>
          <a:lstStyle/>
          <a:p>
            <a:pPr marL="285750" indent="-285750">
              <a:buFont typeface="Courier New" panose="02070309020205020404" pitchFamily="49" charset="0"/>
              <a:buChar char="o"/>
            </a:pPr>
            <a:r>
              <a:rPr lang="it-IT" dirty="0"/>
              <a:t>Studio delle possibili accoppiate rimanenti</a:t>
            </a:r>
          </a:p>
          <a:p>
            <a:pPr marL="285750" indent="-285750">
              <a:buFont typeface="Courier New" panose="02070309020205020404" pitchFamily="49" charset="0"/>
              <a:buChar char="o"/>
            </a:pPr>
            <a:r>
              <a:rPr lang="it-IT" dirty="0"/>
              <a:t>Estrazione di regole X -&gt; Y; osservando X allora molto probabilmente si osserverà anche Y</a:t>
            </a:r>
          </a:p>
        </p:txBody>
      </p:sp>
    </p:spTree>
    <p:extLst>
      <p:ext uri="{BB962C8B-B14F-4D97-AF65-F5344CB8AC3E}">
        <p14:creationId xmlns:p14="http://schemas.microsoft.com/office/powerpoint/2010/main" val="3444722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9EFA94-B79F-43F3-A3DD-218DEC4E4267}"/>
              </a:ext>
            </a:extLst>
          </p:cNvPr>
          <p:cNvSpPr>
            <a:spLocks noGrp="1"/>
          </p:cNvSpPr>
          <p:nvPr>
            <p:ph type="title"/>
          </p:nvPr>
        </p:nvSpPr>
        <p:spPr>
          <a:xfrm>
            <a:off x="1097280" y="286603"/>
            <a:ext cx="10058400" cy="702303"/>
          </a:xfrm>
        </p:spPr>
        <p:txBody>
          <a:bodyPr>
            <a:normAutofit/>
          </a:bodyPr>
          <a:lstStyle/>
          <a:p>
            <a:r>
              <a:rPr lang="it-IT" dirty="0"/>
              <a:t>Data Mining - </a:t>
            </a:r>
            <a:r>
              <a:rPr lang="it-IT" dirty="0" err="1"/>
              <a:t>Hierarchical</a:t>
            </a:r>
            <a:endParaRPr lang="it-IT" dirty="0"/>
          </a:p>
        </p:txBody>
      </p:sp>
      <p:sp>
        <p:nvSpPr>
          <p:cNvPr id="4" name="CasellaDiTesto 3">
            <a:extLst>
              <a:ext uri="{FF2B5EF4-FFF2-40B4-BE49-F238E27FC236}">
                <a16:creationId xmlns:a16="http://schemas.microsoft.com/office/drawing/2014/main" id="{F93BFDD0-BF65-4943-A547-A594CA01E5B3}"/>
              </a:ext>
            </a:extLst>
          </p:cNvPr>
          <p:cNvSpPr txBox="1"/>
          <p:nvPr/>
        </p:nvSpPr>
        <p:spPr>
          <a:xfrm>
            <a:off x="1097279" y="1440000"/>
            <a:ext cx="5655945" cy="1754326"/>
          </a:xfrm>
          <a:prstGeom prst="rect">
            <a:avLst/>
          </a:prstGeom>
          <a:noFill/>
        </p:spPr>
        <p:txBody>
          <a:bodyPr wrap="square" rtlCol="0">
            <a:spAutoFit/>
          </a:bodyPr>
          <a:lstStyle/>
          <a:p>
            <a:pPr marL="285750" indent="-285750">
              <a:buFont typeface="Courier New" panose="02070309020205020404" pitchFamily="49" charset="0"/>
              <a:buChar char="o"/>
            </a:pPr>
            <a:r>
              <a:rPr lang="it-IT" dirty="0"/>
              <a:t>Algoritmo di clustering gerarchico → cluster annidati</a:t>
            </a:r>
          </a:p>
          <a:p>
            <a:pPr marL="285750" indent="-285750">
              <a:buFont typeface="Courier New" panose="02070309020205020404" pitchFamily="49" charset="0"/>
              <a:buChar char="o"/>
            </a:pPr>
            <a:r>
              <a:rPr lang="it-IT" dirty="0"/>
              <a:t>Definizione vicinanza tra cluster (</a:t>
            </a:r>
            <a:r>
              <a:rPr lang="it-IT" dirty="0" err="1"/>
              <a:t>min</a:t>
            </a:r>
            <a:r>
              <a:rPr lang="it-IT" dirty="0"/>
              <a:t>, </a:t>
            </a:r>
            <a:r>
              <a:rPr lang="it-IT" dirty="0" err="1"/>
              <a:t>max</a:t>
            </a:r>
            <a:r>
              <a:rPr lang="it-IT" dirty="0"/>
              <a:t>, </a:t>
            </a:r>
            <a:r>
              <a:rPr lang="it-IT" dirty="0" err="1"/>
              <a:t>avg</a:t>
            </a:r>
            <a:r>
              <a:rPr lang="it-IT" dirty="0"/>
              <a:t>)</a:t>
            </a:r>
          </a:p>
          <a:p>
            <a:pPr marL="285750" indent="-285750">
              <a:buFont typeface="Courier New" panose="02070309020205020404" pitchFamily="49" charset="0"/>
              <a:buChar char="o"/>
            </a:pPr>
            <a:r>
              <a:rPr lang="it-IT" dirty="0"/>
              <a:t>Tanti piccoli cluster che si fondono (</a:t>
            </a:r>
            <a:r>
              <a:rPr lang="it-IT" dirty="0" err="1"/>
              <a:t>agglomerative</a:t>
            </a:r>
            <a:r>
              <a:rPr lang="it-IT" dirty="0"/>
              <a:t>)</a:t>
            </a:r>
          </a:p>
          <a:p>
            <a:pPr marL="285750" indent="-285750">
              <a:buFont typeface="Courier New" panose="02070309020205020404" pitchFamily="49" charset="0"/>
              <a:buChar char="o"/>
            </a:pPr>
            <a:r>
              <a:rPr lang="it-IT" dirty="0"/>
              <a:t>A ogni passo vengono fusi insieme i cluster più vicini… il procedimento continua fintanto che tutti i cluster non ne formano uno gigante</a:t>
            </a:r>
          </a:p>
        </p:txBody>
      </p:sp>
      <p:pic>
        <p:nvPicPr>
          <p:cNvPr id="5" name="Immagine 4">
            <a:extLst>
              <a:ext uri="{FF2B5EF4-FFF2-40B4-BE49-F238E27FC236}">
                <a16:creationId xmlns:a16="http://schemas.microsoft.com/office/drawing/2014/main" id="{F16F20F7-4F76-44D8-B722-8799F43FE59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220902" y="1814513"/>
            <a:ext cx="4190048" cy="3976687"/>
          </a:xfrm>
          <a:prstGeom prst="rect">
            <a:avLst/>
          </a:prstGeom>
          <a:noFill/>
          <a:ln>
            <a:noFill/>
          </a:ln>
        </p:spPr>
      </p:pic>
    </p:spTree>
    <p:extLst>
      <p:ext uri="{BB962C8B-B14F-4D97-AF65-F5344CB8AC3E}">
        <p14:creationId xmlns:p14="http://schemas.microsoft.com/office/powerpoint/2010/main" val="108155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07B68D7-FAA7-4EBC-9856-A91F813B421E}"/>
              </a:ext>
            </a:extLst>
          </p:cNvPr>
          <p:cNvSpPr>
            <a:spLocks noGrp="1"/>
          </p:cNvSpPr>
          <p:nvPr>
            <p:ph idx="1"/>
          </p:nvPr>
        </p:nvSpPr>
        <p:spPr>
          <a:xfrm>
            <a:off x="1097280" y="1440000"/>
            <a:ext cx="10256520" cy="1325562"/>
          </a:xfrm>
        </p:spPr>
        <p:txBody>
          <a:bodyPr>
            <a:normAutofit fontScale="92500" lnSpcReduction="10000"/>
          </a:bodyPr>
          <a:lstStyle/>
          <a:p>
            <a:pPr marL="0" indent="0">
              <a:buNone/>
            </a:pPr>
            <a:r>
              <a:rPr lang="it-IT" sz="1800" dirty="0">
                <a:solidFill>
                  <a:schemeClr val="tx1"/>
                </a:solidFill>
              </a:rPr>
              <a:t>Con il termine inglese E-learning s'intende l'uso delle tecnologie multimediali e di Internet per migliorare la qualità dell'apprendimento facilitando l'accesso alle risorse e ai servizi, così come anche agli scambi in remoto e alla collaborazione a distanza</a:t>
            </a:r>
          </a:p>
          <a:p>
            <a:pPr marL="0" indent="0">
              <a:buNone/>
            </a:pPr>
            <a:r>
              <a:rPr lang="it-IT" sz="1800" dirty="0">
                <a:solidFill>
                  <a:schemeClr val="tx1"/>
                </a:solidFill>
              </a:rPr>
              <a:t>L’apprendimento online è un processo di formazione che implica l'utilizzo delle tecnologie di rete per favorire l'apprendimento</a:t>
            </a:r>
          </a:p>
        </p:txBody>
      </p:sp>
      <p:sp>
        <p:nvSpPr>
          <p:cNvPr id="2" name="Titolo 1">
            <a:extLst>
              <a:ext uri="{FF2B5EF4-FFF2-40B4-BE49-F238E27FC236}">
                <a16:creationId xmlns:a16="http://schemas.microsoft.com/office/drawing/2014/main" id="{CCCAC7B7-0BEE-4AF7-BDC7-7BFAA078A640}"/>
              </a:ext>
            </a:extLst>
          </p:cNvPr>
          <p:cNvSpPr>
            <a:spLocks noGrp="1"/>
          </p:cNvSpPr>
          <p:nvPr>
            <p:ph type="title"/>
          </p:nvPr>
        </p:nvSpPr>
        <p:spPr>
          <a:xfrm>
            <a:off x="1097280" y="286603"/>
            <a:ext cx="10058400" cy="702303"/>
          </a:xfrm>
        </p:spPr>
        <p:txBody>
          <a:bodyPr>
            <a:normAutofit/>
          </a:bodyPr>
          <a:lstStyle/>
          <a:p>
            <a:r>
              <a:rPr lang="it-IT" dirty="0"/>
              <a:t>E-Learning</a:t>
            </a:r>
          </a:p>
        </p:txBody>
      </p:sp>
      <p:sp>
        <p:nvSpPr>
          <p:cNvPr id="4" name="CasellaDiTesto 3">
            <a:extLst>
              <a:ext uri="{FF2B5EF4-FFF2-40B4-BE49-F238E27FC236}">
                <a16:creationId xmlns:a16="http://schemas.microsoft.com/office/drawing/2014/main" id="{84C6A245-FE21-4F7A-AA0C-C8D8E8F4EA51}"/>
              </a:ext>
            </a:extLst>
          </p:cNvPr>
          <p:cNvSpPr txBox="1"/>
          <p:nvPr/>
        </p:nvSpPr>
        <p:spPr>
          <a:xfrm>
            <a:off x="1097280" y="3914775"/>
            <a:ext cx="9180195" cy="2031325"/>
          </a:xfrm>
          <a:prstGeom prst="rect">
            <a:avLst/>
          </a:prstGeom>
          <a:noFill/>
        </p:spPr>
        <p:txBody>
          <a:bodyPr wrap="square" rtlCol="0">
            <a:spAutoFit/>
          </a:bodyPr>
          <a:lstStyle/>
          <a:p>
            <a:pPr marL="342900" lvl="0" indent="-342900">
              <a:buFont typeface="+mj-lt"/>
              <a:buAutoNum type="arabicPeriod"/>
            </a:pPr>
            <a:r>
              <a:rPr lang="it-IT" dirty="0"/>
              <a:t>Interattività: vale a dire la necessità di coinvolgere lo studente, generalmente avvalendosi del </a:t>
            </a:r>
            <a:r>
              <a:rPr lang="it-IT" dirty="0" err="1"/>
              <a:t>learning</a:t>
            </a:r>
            <a:r>
              <a:rPr lang="it-IT" dirty="0"/>
              <a:t> by </a:t>
            </a:r>
            <a:r>
              <a:rPr lang="it-IT" dirty="0" err="1"/>
              <a:t>doing</a:t>
            </a:r>
            <a:r>
              <a:rPr lang="it-IT" dirty="0"/>
              <a:t> ovvero imparare attraverso il fare.</a:t>
            </a:r>
          </a:p>
          <a:p>
            <a:pPr marL="342900" lvl="0" indent="-342900">
              <a:buFont typeface="+mj-lt"/>
              <a:buAutoNum type="arabicPeriod"/>
            </a:pPr>
            <a:r>
              <a:rPr lang="it-IT" dirty="0"/>
              <a:t>Dinamicità: ovvero il bisogno da parte del discente di acquisire nuove competenze mirate just in time.</a:t>
            </a:r>
          </a:p>
          <a:p>
            <a:pPr marL="342900" lvl="0" indent="-342900">
              <a:buFont typeface="+mj-lt"/>
              <a:buAutoNum type="arabicPeriod"/>
            </a:pPr>
            <a:r>
              <a:rPr lang="it-IT" dirty="0"/>
              <a:t>Modularità: ossia la possibilità di organizzare i contenuti di un corso secondo gli obiettivi formativi e le necessità dell'utenza.</a:t>
            </a:r>
          </a:p>
          <a:p>
            <a:endParaRPr lang="it-IT" dirty="0"/>
          </a:p>
        </p:txBody>
      </p:sp>
      <p:sp>
        <p:nvSpPr>
          <p:cNvPr id="5" name="CasellaDiTesto 4">
            <a:extLst>
              <a:ext uri="{FF2B5EF4-FFF2-40B4-BE49-F238E27FC236}">
                <a16:creationId xmlns:a16="http://schemas.microsoft.com/office/drawing/2014/main" id="{A71E5D71-15E0-479A-81ED-CFD539F57CFF}"/>
              </a:ext>
            </a:extLst>
          </p:cNvPr>
          <p:cNvSpPr txBox="1"/>
          <p:nvPr/>
        </p:nvSpPr>
        <p:spPr>
          <a:xfrm>
            <a:off x="1097280" y="3314700"/>
            <a:ext cx="3017520" cy="523220"/>
          </a:xfrm>
          <a:prstGeom prst="rect">
            <a:avLst/>
          </a:prstGeom>
          <a:noFill/>
        </p:spPr>
        <p:txBody>
          <a:bodyPr wrap="square" rtlCol="0">
            <a:spAutoFit/>
          </a:bodyPr>
          <a:lstStyle/>
          <a:p>
            <a:r>
              <a:rPr lang="it-IT" sz="2800" dirty="0"/>
              <a:t>Punti chiave</a:t>
            </a:r>
          </a:p>
        </p:txBody>
      </p:sp>
    </p:spTree>
    <p:extLst>
      <p:ext uri="{BB962C8B-B14F-4D97-AF65-F5344CB8AC3E}">
        <p14:creationId xmlns:p14="http://schemas.microsoft.com/office/powerpoint/2010/main" val="2709348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06EA2-27E5-48D4-8453-3A518BECEFB8}"/>
              </a:ext>
            </a:extLst>
          </p:cNvPr>
          <p:cNvSpPr>
            <a:spLocks noGrp="1"/>
          </p:cNvSpPr>
          <p:nvPr>
            <p:ph type="title"/>
          </p:nvPr>
        </p:nvSpPr>
        <p:spPr>
          <a:xfrm>
            <a:off x="1097280" y="286603"/>
            <a:ext cx="10058400" cy="702303"/>
          </a:xfrm>
        </p:spPr>
        <p:txBody>
          <a:bodyPr>
            <a:normAutofit/>
          </a:bodyPr>
          <a:lstStyle/>
          <a:p>
            <a:r>
              <a:rPr lang="it-IT"/>
              <a:t>Infrastruttura e tecnologie utilizzate</a:t>
            </a:r>
            <a:endParaRPr lang="it-IT" dirty="0"/>
          </a:p>
        </p:txBody>
      </p:sp>
      <p:sp>
        <p:nvSpPr>
          <p:cNvPr id="5" name="CasellaDiTesto 4">
            <a:extLst>
              <a:ext uri="{FF2B5EF4-FFF2-40B4-BE49-F238E27FC236}">
                <a16:creationId xmlns:a16="http://schemas.microsoft.com/office/drawing/2014/main" id="{3E335213-4A6B-4A95-B5F5-9F3D07C54917}"/>
              </a:ext>
            </a:extLst>
          </p:cNvPr>
          <p:cNvSpPr txBox="1"/>
          <p:nvPr/>
        </p:nvSpPr>
        <p:spPr>
          <a:xfrm>
            <a:off x="1097280" y="1440000"/>
            <a:ext cx="10185082" cy="1754326"/>
          </a:xfrm>
          <a:prstGeom prst="rect">
            <a:avLst/>
          </a:prstGeom>
          <a:noFill/>
        </p:spPr>
        <p:txBody>
          <a:bodyPr wrap="square" rtlCol="0">
            <a:spAutoFit/>
          </a:bodyPr>
          <a:lstStyle/>
          <a:p>
            <a:r>
              <a:rPr lang="it-IT" dirty="0" err="1"/>
              <a:t>jQuery</a:t>
            </a:r>
            <a:endParaRPr lang="it-IT" dirty="0"/>
          </a:p>
          <a:p>
            <a:pPr marL="285750" indent="-285750">
              <a:buFont typeface="Courier New" panose="02070309020205020404" pitchFamily="49" charset="0"/>
              <a:buChar char="o"/>
            </a:pPr>
            <a:r>
              <a:rPr lang="it-IT" dirty="0"/>
              <a:t>Libreria </a:t>
            </a:r>
            <a:r>
              <a:rPr lang="it-IT" dirty="0" err="1"/>
              <a:t>Javascript</a:t>
            </a:r>
            <a:r>
              <a:rPr lang="it-IT" dirty="0"/>
              <a:t> lato client</a:t>
            </a:r>
          </a:p>
          <a:p>
            <a:pPr marL="285750" indent="-285750">
              <a:buFont typeface="Courier New" panose="02070309020205020404" pitchFamily="49" charset="0"/>
              <a:buChar char="o"/>
            </a:pPr>
            <a:r>
              <a:rPr lang="it-IT" dirty="0"/>
              <a:t>Facilita la modifica/creazione di contenuto all’interno della pagina web con supporto alle animazioni, promesse, gestione e creazione di eventi</a:t>
            </a:r>
          </a:p>
          <a:p>
            <a:pPr marL="285750" indent="-285750">
              <a:buFont typeface="Courier New" panose="02070309020205020404" pitchFamily="49" charset="0"/>
              <a:buChar char="o"/>
            </a:pPr>
            <a:r>
              <a:rPr lang="it-IT" dirty="0"/>
              <a:t>Compatibile con le varie tipologie di browser</a:t>
            </a:r>
          </a:p>
          <a:p>
            <a:pPr marL="285750" indent="-285750">
              <a:buFont typeface="Courier New" panose="02070309020205020404" pitchFamily="49" charset="0"/>
              <a:buChar char="o"/>
            </a:pPr>
            <a:r>
              <a:rPr lang="it-IT" dirty="0"/>
              <a:t>Supporta le estensioni</a:t>
            </a:r>
          </a:p>
        </p:txBody>
      </p:sp>
      <p:pic>
        <p:nvPicPr>
          <p:cNvPr id="5122" name="Picture 2">
            <a:extLst>
              <a:ext uri="{FF2B5EF4-FFF2-40B4-BE49-F238E27FC236}">
                <a16:creationId xmlns:a16="http://schemas.microsoft.com/office/drawing/2014/main" id="{64F9B323-481D-4DF3-807B-0C97BF58ABB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71713" y="3710566"/>
            <a:ext cx="6315075" cy="2467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486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06EA2-27E5-48D4-8453-3A518BECEFB8}"/>
              </a:ext>
            </a:extLst>
          </p:cNvPr>
          <p:cNvSpPr>
            <a:spLocks noGrp="1"/>
          </p:cNvSpPr>
          <p:nvPr>
            <p:ph type="title"/>
          </p:nvPr>
        </p:nvSpPr>
        <p:spPr>
          <a:xfrm>
            <a:off x="1097280" y="286603"/>
            <a:ext cx="10058400" cy="702303"/>
          </a:xfrm>
        </p:spPr>
        <p:txBody>
          <a:bodyPr>
            <a:normAutofit/>
          </a:bodyPr>
          <a:lstStyle/>
          <a:p>
            <a:r>
              <a:rPr lang="it-IT" dirty="0"/>
              <a:t>Infrastruttura e tecnologie utilizzate</a:t>
            </a:r>
          </a:p>
        </p:txBody>
      </p:sp>
      <p:sp>
        <p:nvSpPr>
          <p:cNvPr id="4" name="CasellaDiTesto 3">
            <a:extLst>
              <a:ext uri="{FF2B5EF4-FFF2-40B4-BE49-F238E27FC236}">
                <a16:creationId xmlns:a16="http://schemas.microsoft.com/office/drawing/2014/main" id="{582CB10F-395A-4BB1-BC3A-30786BD3E661}"/>
              </a:ext>
            </a:extLst>
          </p:cNvPr>
          <p:cNvSpPr txBox="1"/>
          <p:nvPr/>
        </p:nvSpPr>
        <p:spPr>
          <a:xfrm>
            <a:off x="1097280" y="1440000"/>
            <a:ext cx="10113645" cy="1477328"/>
          </a:xfrm>
          <a:prstGeom prst="rect">
            <a:avLst/>
          </a:prstGeom>
          <a:noFill/>
        </p:spPr>
        <p:txBody>
          <a:bodyPr wrap="square" rtlCol="0">
            <a:spAutoFit/>
          </a:bodyPr>
          <a:lstStyle/>
          <a:p>
            <a:r>
              <a:rPr lang="it-IT" dirty="0"/>
              <a:t>Bootstrap</a:t>
            </a:r>
          </a:p>
          <a:p>
            <a:pPr marL="285750" indent="-285750">
              <a:buFont typeface="Courier New" panose="02070309020205020404" pitchFamily="49" charset="0"/>
              <a:buChar char="o"/>
            </a:pPr>
            <a:r>
              <a:rPr lang="it-IT" dirty="0"/>
              <a:t>Ambiente di sviluppo creato all’interno di Twitter, risalente al 2010</a:t>
            </a:r>
          </a:p>
          <a:p>
            <a:pPr marL="285750" indent="-285750">
              <a:buFont typeface="Courier New" panose="02070309020205020404" pitchFamily="49" charset="0"/>
              <a:buChar char="o"/>
            </a:pPr>
            <a:r>
              <a:rPr lang="it-IT" dirty="0"/>
              <a:t>Semplifica lo sviluppo web con componenti comuni già fatti come bottoni, </a:t>
            </a:r>
            <a:r>
              <a:rPr lang="it-IT" dirty="0" err="1"/>
              <a:t>form</a:t>
            </a:r>
            <a:r>
              <a:rPr lang="it-IT" dirty="0"/>
              <a:t>, tabelle, menu</a:t>
            </a:r>
          </a:p>
          <a:p>
            <a:pPr marL="285750" indent="-285750">
              <a:buFont typeface="Courier New" panose="02070309020205020404" pitchFamily="49" charset="0"/>
              <a:buChar char="o"/>
            </a:pPr>
            <a:r>
              <a:rPr lang="it-IT" dirty="0"/>
              <a:t>Facilita creazione siti responsive </a:t>
            </a:r>
          </a:p>
          <a:p>
            <a:pPr marL="285750" indent="-285750">
              <a:buFont typeface="Courier New" panose="02070309020205020404" pitchFamily="49" charset="0"/>
              <a:buChar char="o"/>
            </a:pPr>
            <a:r>
              <a:rPr lang="it-IT" dirty="0"/>
              <a:t>Compatibile con le varie tipologie di browser</a:t>
            </a:r>
          </a:p>
        </p:txBody>
      </p:sp>
      <p:pic>
        <p:nvPicPr>
          <p:cNvPr id="7" name="Immagine 6" descr="Immagine che contiene screenshot, interni&#10;&#10;Descrizione generata con affidabilità molto elevata">
            <a:extLst>
              <a:ext uri="{FF2B5EF4-FFF2-40B4-BE49-F238E27FC236}">
                <a16:creationId xmlns:a16="http://schemas.microsoft.com/office/drawing/2014/main" id="{426AEE67-A141-416F-86A0-9DC241525739}"/>
              </a:ext>
            </a:extLst>
          </p:cNvPr>
          <p:cNvPicPr>
            <a:picLocks noChangeAspect="1"/>
          </p:cNvPicPr>
          <p:nvPr/>
        </p:nvPicPr>
        <p:blipFill rotWithShape="1">
          <a:blip r:embed="rId2">
            <a:extLst>
              <a:ext uri="{28A0092B-C50C-407E-A947-70E740481C1C}">
                <a14:useLocalDpi xmlns:a14="http://schemas.microsoft.com/office/drawing/2010/main" val="0"/>
              </a:ext>
            </a:extLst>
          </a:blip>
          <a:srcRect b="16010"/>
          <a:stretch/>
        </p:blipFill>
        <p:spPr>
          <a:xfrm>
            <a:off x="1733550" y="3533873"/>
            <a:ext cx="7293282" cy="2714527"/>
          </a:xfrm>
          <a:prstGeom prst="rect">
            <a:avLst/>
          </a:prstGeom>
        </p:spPr>
      </p:pic>
    </p:spTree>
    <p:extLst>
      <p:ext uri="{BB962C8B-B14F-4D97-AF65-F5344CB8AC3E}">
        <p14:creationId xmlns:p14="http://schemas.microsoft.com/office/powerpoint/2010/main" val="422292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306EA2-27E5-48D4-8453-3A518BECEFB8}"/>
              </a:ext>
            </a:extLst>
          </p:cNvPr>
          <p:cNvSpPr>
            <a:spLocks noGrp="1"/>
          </p:cNvSpPr>
          <p:nvPr>
            <p:ph type="title"/>
          </p:nvPr>
        </p:nvSpPr>
        <p:spPr>
          <a:xfrm>
            <a:off x="1097280" y="286603"/>
            <a:ext cx="10058400" cy="702303"/>
          </a:xfrm>
        </p:spPr>
        <p:txBody>
          <a:bodyPr>
            <a:normAutofit/>
          </a:bodyPr>
          <a:lstStyle/>
          <a:p>
            <a:r>
              <a:rPr lang="it-IT" dirty="0"/>
              <a:t>Infrastruttura e tecnologie utilizzate</a:t>
            </a:r>
          </a:p>
        </p:txBody>
      </p:sp>
      <p:sp>
        <p:nvSpPr>
          <p:cNvPr id="6" name="CasellaDiTesto 5">
            <a:extLst>
              <a:ext uri="{FF2B5EF4-FFF2-40B4-BE49-F238E27FC236}">
                <a16:creationId xmlns:a16="http://schemas.microsoft.com/office/drawing/2014/main" id="{280B6B28-F562-48A5-916E-FB9AD9AC1D4C}"/>
              </a:ext>
            </a:extLst>
          </p:cNvPr>
          <p:cNvSpPr txBox="1"/>
          <p:nvPr/>
        </p:nvSpPr>
        <p:spPr>
          <a:xfrm>
            <a:off x="838200" y="1440000"/>
            <a:ext cx="10372725" cy="1754326"/>
          </a:xfrm>
          <a:prstGeom prst="rect">
            <a:avLst/>
          </a:prstGeom>
          <a:noFill/>
        </p:spPr>
        <p:txBody>
          <a:bodyPr wrap="square" rtlCol="0">
            <a:spAutoFit/>
          </a:bodyPr>
          <a:lstStyle/>
          <a:p>
            <a:r>
              <a:rPr lang="it-IT" dirty="0"/>
              <a:t>Web framework</a:t>
            </a:r>
          </a:p>
          <a:p>
            <a:pPr marL="285750" indent="-285750">
              <a:buFont typeface="Courier New" panose="02070309020205020404" pitchFamily="49" charset="0"/>
              <a:buChar char="o"/>
            </a:pPr>
            <a:r>
              <a:rPr lang="it-IT" dirty="0"/>
              <a:t>Usati lato server</a:t>
            </a:r>
          </a:p>
          <a:p>
            <a:pPr marL="285750" indent="-285750">
              <a:buFont typeface="Courier New" panose="02070309020205020404" pitchFamily="49" charset="0"/>
              <a:buChar char="o"/>
            </a:pPr>
            <a:r>
              <a:rPr lang="it-IT" dirty="0"/>
              <a:t>Permettono di definire URL personalizzate con delle funzioni associate</a:t>
            </a:r>
          </a:p>
          <a:p>
            <a:pPr marL="285750" indent="-285750">
              <a:buFont typeface="Courier New" panose="02070309020205020404" pitchFamily="49" charset="0"/>
              <a:buChar char="o"/>
            </a:pPr>
            <a:r>
              <a:rPr lang="it-IT" dirty="0"/>
              <a:t>Ogni URL deve restituire una pagina, interessante per una suddivisione logica dei contenuti</a:t>
            </a:r>
          </a:p>
          <a:p>
            <a:pPr marL="285750" indent="-285750">
              <a:buFont typeface="Courier New" panose="02070309020205020404" pitchFamily="49" charset="0"/>
              <a:buChar char="o"/>
            </a:pPr>
            <a:r>
              <a:rPr lang="it-IT" dirty="0"/>
              <a:t>Semplificano lo sviluppo web con l’aggiunta di variabili e funzioni nelle pagine HTML</a:t>
            </a:r>
          </a:p>
          <a:p>
            <a:pPr marL="285750" indent="-285750">
              <a:buFont typeface="Courier New" panose="02070309020205020404" pitchFamily="49" charset="0"/>
              <a:buChar char="o"/>
            </a:pPr>
            <a:r>
              <a:rPr lang="it-IT" dirty="0"/>
              <a:t>In questo caso Flask, per integrarsi con la libreria di Data Mining</a:t>
            </a:r>
          </a:p>
        </p:txBody>
      </p:sp>
      <p:pic>
        <p:nvPicPr>
          <p:cNvPr id="2052" name="Picture 4" descr="Risultati immagini per mvc pattern explained">
            <a:extLst>
              <a:ext uri="{FF2B5EF4-FFF2-40B4-BE49-F238E27FC236}">
                <a16:creationId xmlns:a16="http://schemas.microsoft.com/office/drawing/2014/main" id="{7C77A36E-8F21-4B2C-A0E1-46F4F781B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3971925"/>
            <a:ext cx="6477000" cy="229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71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Segnaposto contenuto 6">
            <a:extLst>
              <a:ext uri="{FF2B5EF4-FFF2-40B4-BE49-F238E27FC236}">
                <a16:creationId xmlns:a16="http://schemas.microsoft.com/office/drawing/2014/main" id="{3C985660-84E6-49C7-B28B-8AA0CC5060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3782" y="1846800"/>
            <a:ext cx="9104762" cy="3974603"/>
          </a:xfrm>
        </p:spPr>
      </p:pic>
      <p:sp>
        <p:nvSpPr>
          <p:cNvPr id="2" name="Titolo 1">
            <a:extLst>
              <a:ext uri="{FF2B5EF4-FFF2-40B4-BE49-F238E27FC236}">
                <a16:creationId xmlns:a16="http://schemas.microsoft.com/office/drawing/2014/main" id="{0348AF83-AF09-4A9B-876A-E37092C08D7D}"/>
              </a:ext>
            </a:extLst>
          </p:cNvPr>
          <p:cNvSpPr>
            <a:spLocks noGrp="1"/>
          </p:cNvSpPr>
          <p:nvPr>
            <p:ph type="title"/>
          </p:nvPr>
        </p:nvSpPr>
        <p:spPr>
          <a:xfrm>
            <a:off x="1097280" y="180975"/>
            <a:ext cx="10058400" cy="1047750"/>
          </a:xfrm>
        </p:spPr>
        <p:txBody>
          <a:bodyPr>
            <a:noAutofit/>
          </a:bodyPr>
          <a:lstStyle/>
          <a:p>
            <a:r>
              <a:rPr lang="it-IT" dirty="0"/>
              <a:t>Infrastruttura e tecnologie utilizzate - Riepilogo</a:t>
            </a:r>
          </a:p>
        </p:txBody>
      </p:sp>
    </p:spTree>
    <p:extLst>
      <p:ext uri="{BB962C8B-B14F-4D97-AF65-F5344CB8AC3E}">
        <p14:creationId xmlns:p14="http://schemas.microsoft.com/office/powerpoint/2010/main" val="4263236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5" descr="Immagine che contiene telefono, screenshot, cellulare&#10;&#10;Descrizione generata con affidabilità molto elevata">
            <a:extLst>
              <a:ext uri="{FF2B5EF4-FFF2-40B4-BE49-F238E27FC236}">
                <a16:creationId xmlns:a16="http://schemas.microsoft.com/office/drawing/2014/main" id="{1F84E2EB-DB48-42B7-840F-6EFC943F78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01587" y="1846800"/>
            <a:ext cx="2160000" cy="4335272"/>
          </a:xfrm>
        </p:spPr>
      </p:pic>
      <p:sp>
        <p:nvSpPr>
          <p:cNvPr id="2" name="Titolo 1">
            <a:extLst>
              <a:ext uri="{FF2B5EF4-FFF2-40B4-BE49-F238E27FC236}">
                <a16:creationId xmlns:a16="http://schemas.microsoft.com/office/drawing/2014/main" id="{7F8FF9AD-3487-4BA6-96D4-3413639379B5}"/>
              </a:ext>
            </a:extLst>
          </p:cNvPr>
          <p:cNvSpPr>
            <a:spLocks noGrp="1"/>
          </p:cNvSpPr>
          <p:nvPr>
            <p:ph type="title"/>
          </p:nvPr>
        </p:nvSpPr>
        <p:spPr>
          <a:xfrm>
            <a:off x="1097280" y="286603"/>
            <a:ext cx="10058400" cy="702303"/>
          </a:xfrm>
        </p:spPr>
        <p:txBody>
          <a:bodyPr>
            <a:normAutofit/>
          </a:bodyPr>
          <a:lstStyle/>
          <a:p>
            <a:r>
              <a:rPr lang="it-IT" dirty="0"/>
              <a:t>Conclusioni</a:t>
            </a:r>
          </a:p>
        </p:txBody>
      </p:sp>
      <p:pic>
        <p:nvPicPr>
          <p:cNvPr id="4" name="Immagine 3">
            <a:extLst>
              <a:ext uri="{FF2B5EF4-FFF2-40B4-BE49-F238E27FC236}">
                <a16:creationId xmlns:a16="http://schemas.microsoft.com/office/drawing/2014/main" id="{68CCCD75-6081-47E3-A837-AE0DE02DC9B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334475" y="1846799"/>
            <a:ext cx="2160000" cy="4335272"/>
          </a:xfrm>
          <a:prstGeom prst="rect">
            <a:avLst/>
          </a:prstGeom>
          <a:noFill/>
          <a:ln>
            <a:noFill/>
          </a:ln>
        </p:spPr>
      </p:pic>
      <p:pic>
        <p:nvPicPr>
          <p:cNvPr id="5" name="Immagine 4">
            <a:extLst>
              <a:ext uri="{FF2B5EF4-FFF2-40B4-BE49-F238E27FC236}">
                <a16:creationId xmlns:a16="http://schemas.microsoft.com/office/drawing/2014/main" id="{F56B1373-A179-4B3B-BF91-D896ECF238F6}"/>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9647363" y="1846799"/>
            <a:ext cx="2160000" cy="4335273"/>
          </a:xfrm>
          <a:prstGeom prst="rect">
            <a:avLst/>
          </a:prstGeom>
          <a:noFill/>
          <a:ln>
            <a:noFill/>
          </a:ln>
        </p:spPr>
      </p:pic>
      <p:sp>
        <p:nvSpPr>
          <p:cNvPr id="8" name="CasellaDiTesto 7">
            <a:extLst>
              <a:ext uri="{FF2B5EF4-FFF2-40B4-BE49-F238E27FC236}">
                <a16:creationId xmlns:a16="http://schemas.microsoft.com/office/drawing/2014/main" id="{D9E0C8F6-2189-4FEC-B43B-9202759D54A3}"/>
              </a:ext>
            </a:extLst>
          </p:cNvPr>
          <p:cNvSpPr txBox="1"/>
          <p:nvPr/>
        </p:nvSpPr>
        <p:spPr>
          <a:xfrm>
            <a:off x="1097280" y="1440000"/>
            <a:ext cx="3761105" cy="1477328"/>
          </a:xfrm>
          <a:prstGeom prst="rect">
            <a:avLst/>
          </a:prstGeom>
          <a:noFill/>
        </p:spPr>
        <p:txBody>
          <a:bodyPr wrap="square" rtlCol="0">
            <a:spAutoFit/>
          </a:bodyPr>
          <a:lstStyle/>
          <a:p>
            <a:pPr marL="285750" indent="-285750">
              <a:buFont typeface="Courier New" panose="02070309020205020404" pitchFamily="49" charset="0"/>
              <a:buChar char="o"/>
            </a:pPr>
            <a:r>
              <a:rPr lang="it-IT" dirty="0"/>
              <a:t>Facilità di utilizzo (pulsante informazioni, opzioni commentate)</a:t>
            </a:r>
          </a:p>
          <a:p>
            <a:pPr marL="285750" indent="-285750">
              <a:buFont typeface="Courier New" panose="02070309020205020404" pitchFamily="49" charset="0"/>
              <a:buChar char="o"/>
            </a:pPr>
            <a:r>
              <a:rPr lang="it-IT" dirty="0"/>
              <a:t>Progetto completo → supporto a tutti i vari algoritmi presentati a lezione</a:t>
            </a:r>
          </a:p>
        </p:txBody>
      </p:sp>
    </p:spTree>
    <p:extLst>
      <p:ext uri="{BB962C8B-B14F-4D97-AF65-F5344CB8AC3E}">
        <p14:creationId xmlns:p14="http://schemas.microsoft.com/office/powerpoint/2010/main" val="1638990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C8669542-AFF5-42BD-AAB1-FB465E5157CD}"/>
              </a:ext>
            </a:extLst>
          </p:cNvPr>
          <p:cNvSpPr>
            <a:spLocks noGrp="1" noChangeArrowheads="1"/>
          </p:cNvSpPr>
          <p:nvPr>
            <p:ph idx="1"/>
          </p:nvPr>
        </p:nvSpPr>
        <p:spPr/>
        <p:txBody>
          <a:bodyPr>
            <a:normAutofit/>
          </a:bodyPr>
          <a:lstStyle>
            <a:lvl1pPr eaLnBrk="0" fontAlgn="base" hangingPunct="0">
              <a:spcBef>
                <a:spcPct val="0"/>
              </a:spcBef>
              <a:spcAft>
                <a:spcPct val="0"/>
              </a:spcAft>
              <a:tabLst>
                <a:tab pos="449263" algn="l"/>
                <a:tab pos="5213350"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l"/>
                <a:tab pos="5213350"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l"/>
                <a:tab pos="5213350"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l"/>
                <a:tab pos="5213350"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l"/>
                <a:tab pos="5213350"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l"/>
                <a:tab pos="5213350"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l"/>
                <a:tab pos="5213350"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l"/>
                <a:tab pos="5213350"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l"/>
                <a:tab pos="5213350" algn="r"/>
              </a:tabLst>
              <a:defRPr>
                <a:solidFill>
                  <a:schemeClr val="tx1"/>
                </a:solidFill>
                <a:latin typeface="Arial" panose="020B0604020202020204" pitchFamily="34" charset="0"/>
              </a:defRPr>
            </a:lvl9pPr>
          </a:lstStyle>
          <a:p>
            <a:pPr marL="514350" lvl="0" indent="-514350">
              <a:buFont typeface="+mj-lt"/>
              <a:buAutoNum type="arabicPeriod"/>
            </a:pPr>
            <a:r>
              <a:rPr lang="it-IT" altLang="it-IT" dirty="0">
                <a:latin typeface="+mj-lt"/>
                <a:ea typeface="+mj-ea"/>
                <a:cs typeface="+mj-cs"/>
              </a:rPr>
              <a:t>Introduzione</a:t>
            </a:r>
          </a:p>
          <a:p>
            <a:pPr marL="514350" lvl="0" indent="-514350">
              <a:buFont typeface="+mj-lt"/>
              <a:buAutoNum type="arabicPeriod"/>
            </a:pPr>
            <a:r>
              <a:rPr lang="it-IT" altLang="it-IT" dirty="0">
                <a:latin typeface="+mj-lt"/>
                <a:ea typeface="+mj-ea"/>
                <a:cs typeface="+mj-cs"/>
              </a:rPr>
              <a:t>Data Mining</a:t>
            </a:r>
          </a:p>
          <a:p>
            <a:pPr marL="514350" lvl="0" indent="-514350">
              <a:buFont typeface="+mj-lt"/>
              <a:buAutoNum type="arabicPeriod"/>
            </a:pPr>
            <a:r>
              <a:rPr lang="it-IT" altLang="it-IT" dirty="0">
                <a:latin typeface="+mj-lt"/>
                <a:ea typeface="+mj-ea"/>
                <a:cs typeface="+mj-cs"/>
              </a:rPr>
              <a:t>E-Learning</a:t>
            </a:r>
          </a:p>
          <a:p>
            <a:pPr marL="514350" lvl="0" indent="-514350">
              <a:buFont typeface="+mj-lt"/>
              <a:buAutoNum type="arabicPeriod"/>
            </a:pPr>
            <a:r>
              <a:rPr lang="it-IT" altLang="it-IT" dirty="0">
                <a:latin typeface="+mj-lt"/>
                <a:ea typeface="+mj-ea"/>
                <a:cs typeface="+mj-cs"/>
              </a:rPr>
              <a:t>Conclusioni</a:t>
            </a:r>
          </a:p>
          <a:p>
            <a:pPr lvl="0"/>
            <a:endParaRPr lang="it-IT" altLang="it-IT" dirty="0"/>
          </a:p>
        </p:txBody>
      </p:sp>
      <p:sp>
        <p:nvSpPr>
          <p:cNvPr id="2" name="Titolo 1">
            <a:extLst>
              <a:ext uri="{FF2B5EF4-FFF2-40B4-BE49-F238E27FC236}">
                <a16:creationId xmlns:a16="http://schemas.microsoft.com/office/drawing/2014/main" id="{453A1B16-BDC2-49A6-A110-976E475EEA41}"/>
              </a:ext>
            </a:extLst>
          </p:cNvPr>
          <p:cNvSpPr>
            <a:spLocks noGrp="1"/>
          </p:cNvSpPr>
          <p:nvPr>
            <p:ph type="title"/>
          </p:nvPr>
        </p:nvSpPr>
        <p:spPr>
          <a:xfrm>
            <a:off x="1097280" y="286603"/>
            <a:ext cx="10058400" cy="702303"/>
          </a:xfrm>
        </p:spPr>
        <p:txBody>
          <a:bodyPr>
            <a:normAutofit/>
          </a:bodyPr>
          <a:lstStyle/>
          <a:p>
            <a:r>
              <a:rPr lang="it-IT" dirty="0"/>
              <a:t>Indice dei contenuti</a:t>
            </a:r>
          </a:p>
        </p:txBody>
      </p:sp>
    </p:spTree>
    <p:extLst>
      <p:ext uri="{BB962C8B-B14F-4D97-AF65-F5344CB8AC3E}">
        <p14:creationId xmlns:p14="http://schemas.microsoft.com/office/powerpoint/2010/main" val="139827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CE2F4F-2CEA-4350-845A-FD8C47D54F63}"/>
              </a:ext>
            </a:extLst>
          </p:cNvPr>
          <p:cNvSpPr>
            <a:spLocks noGrp="1"/>
          </p:cNvSpPr>
          <p:nvPr>
            <p:ph type="title"/>
          </p:nvPr>
        </p:nvSpPr>
        <p:spPr>
          <a:xfrm>
            <a:off x="1097280" y="286603"/>
            <a:ext cx="10058400" cy="702303"/>
          </a:xfrm>
        </p:spPr>
        <p:txBody>
          <a:bodyPr>
            <a:normAutofit/>
          </a:bodyPr>
          <a:lstStyle/>
          <a:p>
            <a:r>
              <a:rPr lang="it-IT" dirty="0"/>
              <a:t>Conclusioni</a:t>
            </a:r>
          </a:p>
        </p:txBody>
      </p:sp>
      <p:pic>
        <p:nvPicPr>
          <p:cNvPr id="7" name="Immagine 6">
            <a:extLst>
              <a:ext uri="{FF2B5EF4-FFF2-40B4-BE49-F238E27FC236}">
                <a16:creationId xmlns:a16="http://schemas.microsoft.com/office/drawing/2014/main" id="{3BE861B7-C2AE-482C-B97E-F5FFE7EAB76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214360" y="1992039"/>
            <a:ext cx="2941320" cy="4194443"/>
          </a:xfrm>
          <a:prstGeom prst="rect">
            <a:avLst/>
          </a:prstGeom>
          <a:noFill/>
          <a:ln>
            <a:noFill/>
          </a:ln>
        </p:spPr>
      </p:pic>
      <p:pic>
        <p:nvPicPr>
          <p:cNvPr id="9" name="Immagine 8">
            <a:extLst>
              <a:ext uri="{FF2B5EF4-FFF2-40B4-BE49-F238E27FC236}">
                <a16:creationId xmlns:a16="http://schemas.microsoft.com/office/drawing/2014/main" id="{3AB52F0F-CD55-4870-877C-8831B4A58D43}"/>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050760" y="1851210"/>
            <a:ext cx="2160000" cy="4335272"/>
          </a:xfrm>
          <a:prstGeom prst="rect">
            <a:avLst/>
          </a:prstGeom>
          <a:noFill/>
          <a:ln>
            <a:noFill/>
          </a:ln>
        </p:spPr>
      </p:pic>
      <p:sp>
        <p:nvSpPr>
          <p:cNvPr id="10" name="CasellaDiTesto 9">
            <a:extLst>
              <a:ext uri="{FF2B5EF4-FFF2-40B4-BE49-F238E27FC236}">
                <a16:creationId xmlns:a16="http://schemas.microsoft.com/office/drawing/2014/main" id="{D683E552-53C1-47EC-AA46-B2C9E7ECF51E}"/>
              </a:ext>
            </a:extLst>
          </p:cNvPr>
          <p:cNvSpPr txBox="1"/>
          <p:nvPr/>
        </p:nvSpPr>
        <p:spPr>
          <a:xfrm>
            <a:off x="1097280" y="1440000"/>
            <a:ext cx="3761105" cy="1477328"/>
          </a:xfrm>
          <a:prstGeom prst="rect">
            <a:avLst/>
          </a:prstGeom>
          <a:noFill/>
        </p:spPr>
        <p:txBody>
          <a:bodyPr wrap="square" rtlCol="0">
            <a:spAutoFit/>
          </a:bodyPr>
          <a:lstStyle/>
          <a:p>
            <a:pPr marL="285750" indent="-285750">
              <a:buFont typeface="Courier New" panose="02070309020205020404" pitchFamily="49" charset="0"/>
              <a:buChar char="o"/>
            </a:pPr>
            <a:r>
              <a:rPr lang="it-IT" dirty="0"/>
              <a:t>Garantito un buon livello di scalabilità del sito sulle varie piattaforme usate</a:t>
            </a:r>
          </a:p>
          <a:p>
            <a:pPr marL="285750" indent="-285750">
              <a:buFont typeface="Courier New" panose="02070309020205020404" pitchFamily="49" charset="0"/>
              <a:buChar char="o"/>
            </a:pPr>
            <a:r>
              <a:rPr lang="it-IT" dirty="0"/>
              <a:t>Elementi essenziali per la massima usabilità</a:t>
            </a:r>
          </a:p>
        </p:txBody>
      </p:sp>
    </p:spTree>
    <p:extLst>
      <p:ext uri="{BB962C8B-B14F-4D97-AF65-F5344CB8AC3E}">
        <p14:creationId xmlns:p14="http://schemas.microsoft.com/office/powerpoint/2010/main" val="4201508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2E166E8-A7A2-4DA4-B253-B389B9E95FDB}"/>
              </a:ext>
            </a:extLst>
          </p:cNvPr>
          <p:cNvSpPr>
            <a:spLocks noGrp="1"/>
          </p:cNvSpPr>
          <p:nvPr>
            <p:ph idx="1"/>
          </p:nvPr>
        </p:nvSpPr>
        <p:spPr>
          <a:xfrm>
            <a:off x="1097280" y="1440000"/>
            <a:ext cx="10370820" cy="4351338"/>
          </a:xfrm>
        </p:spPr>
        <p:txBody>
          <a:bodyPr/>
          <a:lstStyle/>
          <a:p>
            <a:pPr>
              <a:buFont typeface="Courier New" panose="02070309020205020404" pitchFamily="49" charset="0"/>
              <a:buChar char="o"/>
            </a:pPr>
            <a:r>
              <a:rPr lang="it-IT" sz="1800" b="1" dirty="0"/>
              <a:t>Progetto volto a offrire supporto per il corso di Data Mining </a:t>
            </a:r>
          </a:p>
          <a:p>
            <a:pPr>
              <a:buFont typeface="Courier New" panose="02070309020205020404" pitchFamily="49" charset="0"/>
              <a:buChar char="o"/>
            </a:pPr>
            <a:r>
              <a:rPr lang="it-IT" sz="1800" b="1" dirty="0"/>
              <a:t>Finalità didattiche per studenti di Informatica e Informatica Umanistica</a:t>
            </a:r>
          </a:p>
          <a:p>
            <a:pPr>
              <a:buFont typeface="Courier New" panose="02070309020205020404" pitchFamily="49" charset="0"/>
              <a:buChar char="o"/>
            </a:pPr>
            <a:r>
              <a:rPr lang="it-IT" sz="1800" b="1" dirty="0"/>
              <a:t>Punto di partenza: </a:t>
            </a:r>
          </a:p>
          <a:p>
            <a:pPr marL="0" indent="0">
              <a:buNone/>
            </a:pPr>
            <a:r>
              <a:rPr lang="it-IT" sz="1800" b="1" dirty="0"/>
              <a:t>	</a:t>
            </a:r>
            <a:r>
              <a:rPr lang="it-IT" sz="1800" dirty="0"/>
              <a:t>Libreria di Data </a:t>
            </a:r>
            <a:r>
              <a:rPr lang="it-IT" sz="1800" dirty="0" err="1"/>
              <a:t>Mining</a:t>
            </a:r>
            <a:r>
              <a:rPr lang="it-IT" sz="1800" dirty="0"/>
              <a:t> fornitami</a:t>
            </a:r>
          </a:p>
          <a:p>
            <a:pPr>
              <a:buFont typeface="Courier New" panose="02070309020205020404" pitchFamily="49" charset="0"/>
              <a:buChar char="o"/>
            </a:pPr>
            <a:r>
              <a:rPr lang="it-IT" sz="1800" b="1" dirty="0"/>
              <a:t>Obiettivo:</a:t>
            </a:r>
          </a:p>
          <a:p>
            <a:pPr marL="0" indent="0">
              <a:buNone/>
            </a:pPr>
            <a:r>
              <a:rPr lang="it-IT" sz="2400" dirty="0"/>
              <a:t>	</a:t>
            </a:r>
            <a:r>
              <a:rPr lang="it-IT" sz="1800" dirty="0"/>
              <a:t>Passare da un programma senza interfaccia grafica a una applicazione web </a:t>
            </a:r>
            <a:r>
              <a:rPr lang="it-IT" sz="1800" i="1" dirty="0"/>
              <a:t>user-</a:t>
            </a:r>
            <a:r>
              <a:rPr lang="it-IT" sz="1800" i="1" dirty="0" err="1"/>
              <a:t>friendly</a:t>
            </a:r>
            <a:r>
              <a:rPr lang="it-IT" sz="1800" i="1" dirty="0"/>
              <a:t> </a:t>
            </a:r>
            <a:r>
              <a:rPr lang="it-IT" sz="1800" dirty="0"/>
              <a:t>→ maggior 	bacino di utenza, maggior semplicità e efficacia nell’utilizzo</a:t>
            </a:r>
            <a:endParaRPr lang="it-IT" dirty="0"/>
          </a:p>
        </p:txBody>
      </p:sp>
      <p:sp>
        <p:nvSpPr>
          <p:cNvPr id="2" name="Titolo 1">
            <a:extLst>
              <a:ext uri="{FF2B5EF4-FFF2-40B4-BE49-F238E27FC236}">
                <a16:creationId xmlns:a16="http://schemas.microsoft.com/office/drawing/2014/main" id="{AEC14A1C-0492-4DF6-9393-B72B429A323D}"/>
              </a:ext>
            </a:extLst>
          </p:cNvPr>
          <p:cNvSpPr>
            <a:spLocks noGrp="1"/>
          </p:cNvSpPr>
          <p:nvPr>
            <p:ph type="title"/>
          </p:nvPr>
        </p:nvSpPr>
        <p:spPr>
          <a:xfrm>
            <a:off x="1097280" y="-148942"/>
            <a:ext cx="10058400" cy="1339567"/>
          </a:xfrm>
        </p:spPr>
        <p:txBody>
          <a:bodyPr>
            <a:normAutofit/>
          </a:bodyPr>
          <a:lstStyle/>
          <a:p>
            <a:r>
              <a:rPr lang="it-IT" dirty="0"/>
              <a:t>Introduzione</a:t>
            </a:r>
          </a:p>
        </p:txBody>
      </p:sp>
    </p:spTree>
    <p:extLst>
      <p:ext uri="{BB962C8B-B14F-4D97-AF65-F5344CB8AC3E}">
        <p14:creationId xmlns:p14="http://schemas.microsoft.com/office/powerpoint/2010/main" val="175030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87EBC3B-B63D-47A0-AB68-BC0D2E9E7726}"/>
              </a:ext>
            </a:extLst>
          </p:cNvPr>
          <p:cNvSpPr>
            <a:spLocks noGrp="1"/>
          </p:cNvSpPr>
          <p:nvPr>
            <p:ph idx="1"/>
          </p:nvPr>
        </p:nvSpPr>
        <p:spPr>
          <a:xfrm>
            <a:off x="1097280" y="1440000"/>
            <a:ext cx="10256520" cy="1494789"/>
          </a:xfrm>
        </p:spPr>
        <p:txBody>
          <a:bodyPr>
            <a:normAutofit/>
          </a:bodyPr>
          <a:lstStyle/>
          <a:p>
            <a:pPr>
              <a:buFont typeface="Courier New" panose="02070309020205020404" pitchFamily="49" charset="0"/>
              <a:buChar char="o"/>
            </a:pPr>
            <a:r>
              <a:rPr lang="it-IT" sz="1800" dirty="0"/>
              <a:t>Con Data Mining si intende l'insieme di tecniche e metodologie che hanno per oggetto l'estrazione di un sapere o di una conoscenza a partire da grandi quantità di dati (attraverso metodi automatici o semi-automatici) e l'utilizzo scientifico, industriale o operativo di questo sapere</a:t>
            </a:r>
          </a:p>
          <a:p>
            <a:pPr>
              <a:buFont typeface="Courier New" panose="02070309020205020404" pitchFamily="49" charset="0"/>
              <a:buChar char="o"/>
            </a:pPr>
            <a:r>
              <a:rPr lang="it-IT" sz="1800" dirty="0"/>
              <a:t>Fa parte del Knowledge </a:t>
            </a:r>
            <a:r>
              <a:rPr lang="it-IT" sz="1800" dirty="0" err="1"/>
              <a:t>Discovery</a:t>
            </a:r>
            <a:r>
              <a:rPr lang="it-IT" sz="1800" dirty="0"/>
              <a:t> </a:t>
            </a:r>
            <a:r>
              <a:rPr lang="it-IT" sz="1800" dirty="0" err="1"/>
              <a:t>Process</a:t>
            </a:r>
            <a:r>
              <a:rPr lang="it-IT" sz="1800" dirty="0"/>
              <a:t> (KDD) </a:t>
            </a:r>
          </a:p>
          <a:p>
            <a:pPr>
              <a:buFont typeface="Courier New" panose="02070309020205020404" pitchFamily="49" charset="0"/>
              <a:buChar char="o"/>
            </a:pPr>
            <a:endParaRPr lang="it-IT" sz="1800" dirty="0"/>
          </a:p>
        </p:txBody>
      </p:sp>
      <p:sp>
        <p:nvSpPr>
          <p:cNvPr id="2" name="Titolo 1">
            <a:extLst>
              <a:ext uri="{FF2B5EF4-FFF2-40B4-BE49-F238E27FC236}">
                <a16:creationId xmlns:a16="http://schemas.microsoft.com/office/drawing/2014/main" id="{25A85D7B-4A88-4EEA-92CF-2E583D83B296}"/>
              </a:ext>
            </a:extLst>
          </p:cNvPr>
          <p:cNvSpPr>
            <a:spLocks noGrp="1"/>
          </p:cNvSpPr>
          <p:nvPr>
            <p:ph type="title"/>
          </p:nvPr>
        </p:nvSpPr>
        <p:spPr>
          <a:xfrm>
            <a:off x="1097280" y="286603"/>
            <a:ext cx="10058400" cy="702303"/>
          </a:xfrm>
        </p:spPr>
        <p:txBody>
          <a:bodyPr>
            <a:normAutofit/>
          </a:bodyPr>
          <a:lstStyle/>
          <a:p>
            <a:r>
              <a:rPr lang="it-IT" dirty="0"/>
              <a:t>Data Mining</a:t>
            </a:r>
          </a:p>
        </p:txBody>
      </p:sp>
      <p:pic>
        <p:nvPicPr>
          <p:cNvPr id="4" name="Segnaposto contenuto 4" descr="Immagine che contiene testo&#10;&#10;Descrizione generata con affidabilità molto elevata">
            <a:extLst>
              <a:ext uri="{FF2B5EF4-FFF2-40B4-BE49-F238E27FC236}">
                <a16:creationId xmlns:a16="http://schemas.microsoft.com/office/drawing/2014/main" id="{A9EC5B89-85C5-460A-AEEF-83B8A03142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314" y="3013165"/>
            <a:ext cx="6226628" cy="2889957"/>
          </a:xfrm>
          <a:prstGeom prst="rect">
            <a:avLst/>
          </a:prstGeom>
        </p:spPr>
      </p:pic>
    </p:spTree>
    <p:extLst>
      <p:ext uri="{BB962C8B-B14F-4D97-AF65-F5344CB8AC3E}">
        <p14:creationId xmlns:p14="http://schemas.microsoft.com/office/powerpoint/2010/main" val="77096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AA989FF7-B6F0-45A5-A249-E0B4B17178E3}"/>
              </a:ext>
            </a:extLst>
          </p:cNvPr>
          <p:cNvSpPr>
            <a:spLocks noGrp="1"/>
          </p:cNvSpPr>
          <p:nvPr>
            <p:ph idx="1"/>
          </p:nvPr>
        </p:nvSpPr>
        <p:spPr>
          <a:xfrm>
            <a:off x="1097280" y="1440000"/>
            <a:ext cx="10058400" cy="4383616"/>
          </a:xfrm>
        </p:spPr>
        <p:txBody>
          <a:bodyPr>
            <a:noAutofit/>
          </a:bodyPr>
          <a:lstStyle/>
          <a:p>
            <a:pPr marL="514350" lvl="0" indent="-514350">
              <a:buFont typeface="+mj-lt"/>
              <a:buAutoNum type="arabicPeriod"/>
            </a:pPr>
            <a:r>
              <a:rPr lang="it-IT" sz="1500" dirty="0"/>
              <a:t>Sviluppo e analisi dei requisiti dell’applicazione ponendo l’attenzione sullo scopo finale del progetto. </a:t>
            </a:r>
          </a:p>
          <a:p>
            <a:pPr marL="514350" lvl="0" indent="-514350">
              <a:buFont typeface="+mj-lt"/>
              <a:buAutoNum type="arabicPeriod"/>
            </a:pPr>
            <a:r>
              <a:rPr lang="it-IT" sz="1500" dirty="0"/>
              <a:t>Creazione del modello di dati interessanti da utilizzare e estrazione dei dati dal database. In questo passaggio solitamente si fa uso di interrogazioni al database per ottenere i dati richiesti in modo da raggrupparli o organizzarli tra loro.</a:t>
            </a:r>
          </a:p>
          <a:p>
            <a:pPr marL="514350" lvl="0" indent="-514350">
              <a:buFont typeface="+mj-lt"/>
              <a:buAutoNum type="arabicPeriod"/>
            </a:pPr>
            <a:r>
              <a:rPr lang="it-IT" sz="1500" dirty="0"/>
              <a:t>Pulizia dei dati. Rimozione di elementi non interessanti per le analisi e gestione di possibili dati incompleti o mancanti.</a:t>
            </a:r>
          </a:p>
          <a:p>
            <a:pPr marL="514350" lvl="0" indent="-514350">
              <a:buFont typeface="+mj-lt"/>
              <a:buAutoNum type="arabicPeriod"/>
            </a:pPr>
            <a:r>
              <a:rPr lang="it-IT" sz="1500" dirty="0"/>
              <a:t>Riduzione del numero di variabili da tenere sotto controllo mediante opportune assunzioni.</a:t>
            </a:r>
          </a:p>
          <a:p>
            <a:pPr marL="514350" lvl="0" indent="-514350">
              <a:buFont typeface="+mj-lt"/>
              <a:buAutoNum type="arabicPeriod"/>
            </a:pPr>
            <a:r>
              <a:rPr lang="it-IT" sz="1500" dirty="0"/>
              <a:t>Scelta del </a:t>
            </a:r>
            <a:r>
              <a:rPr lang="it-IT" sz="1500" i="1" dirty="0"/>
              <a:t>task</a:t>
            </a:r>
            <a:r>
              <a:rPr lang="it-IT" sz="1500" dirty="0"/>
              <a:t> da portare a termine. Se si tratta quindi di clustering, classificazione di oggetti o di estrazione di schemi ricorrenti.</a:t>
            </a:r>
          </a:p>
          <a:p>
            <a:pPr marL="514350" lvl="0" indent="-514350">
              <a:buFont typeface="+mj-lt"/>
              <a:buAutoNum type="arabicPeriod"/>
            </a:pPr>
            <a:r>
              <a:rPr lang="it-IT" sz="1500" dirty="0"/>
              <a:t>Scelta dell’algoritmo di data </a:t>
            </a:r>
            <a:r>
              <a:rPr lang="it-IT" sz="1500" dirty="0" err="1"/>
              <a:t>mining</a:t>
            </a:r>
            <a:r>
              <a:rPr lang="it-IT" sz="1500" dirty="0"/>
              <a:t> opportuno e configurazione delle opzioni di tale algoritmo.</a:t>
            </a:r>
          </a:p>
          <a:p>
            <a:pPr marL="514350" lvl="0" indent="-514350">
              <a:buFont typeface="+mj-lt"/>
              <a:buAutoNum type="arabicPeriod"/>
            </a:pPr>
            <a:r>
              <a:rPr lang="it-IT" sz="1500" dirty="0"/>
              <a:t>Esecuzione dell’algoritmo con i dati raffinati nei punti precedenti.</a:t>
            </a:r>
          </a:p>
          <a:p>
            <a:pPr marL="514350" lvl="0" indent="-514350">
              <a:buFont typeface="+mj-lt"/>
              <a:buAutoNum type="arabicPeriod"/>
            </a:pPr>
            <a:r>
              <a:rPr lang="it-IT" sz="1500" dirty="0"/>
              <a:t>Visualizzazione e interpretazione dei risultati calcolati dall’algoritmo.</a:t>
            </a:r>
          </a:p>
          <a:p>
            <a:pPr marL="514350" indent="-514350">
              <a:buFont typeface="+mj-lt"/>
              <a:buAutoNum type="arabicPeriod"/>
            </a:pPr>
            <a:r>
              <a:rPr lang="it-IT" sz="1500" dirty="0"/>
              <a:t>Acquisizione di conoscenza. I risultati ottenuti vengono documentati sotto forma di relazione in modo da poter essere facilmente accessibili. Inoltre, in questa fase si procede anche alla risoluzione di possibili conflitti con risultati di altre analisi passate.</a:t>
            </a:r>
          </a:p>
        </p:txBody>
      </p:sp>
      <p:sp>
        <p:nvSpPr>
          <p:cNvPr id="2" name="Titolo 1">
            <a:extLst>
              <a:ext uri="{FF2B5EF4-FFF2-40B4-BE49-F238E27FC236}">
                <a16:creationId xmlns:a16="http://schemas.microsoft.com/office/drawing/2014/main" id="{5C76BA49-1A7B-4E73-8630-FED92873B8B0}"/>
              </a:ext>
            </a:extLst>
          </p:cNvPr>
          <p:cNvSpPr>
            <a:spLocks noGrp="1"/>
          </p:cNvSpPr>
          <p:nvPr>
            <p:ph type="title"/>
          </p:nvPr>
        </p:nvSpPr>
        <p:spPr>
          <a:xfrm>
            <a:off x="1097280" y="286603"/>
            <a:ext cx="10058400" cy="702303"/>
          </a:xfrm>
        </p:spPr>
        <p:txBody>
          <a:bodyPr>
            <a:normAutofit/>
          </a:bodyPr>
          <a:lstStyle/>
          <a:p>
            <a:r>
              <a:rPr lang="it-IT" dirty="0"/>
              <a:t>Data Mining - KDD </a:t>
            </a:r>
            <a:r>
              <a:rPr lang="it-IT" dirty="0" err="1"/>
              <a:t>Process</a:t>
            </a:r>
            <a:endParaRPr lang="it-IT" dirty="0"/>
          </a:p>
        </p:txBody>
      </p:sp>
    </p:spTree>
    <p:extLst>
      <p:ext uri="{BB962C8B-B14F-4D97-AF65-F5344CB8AC3E}">
        <p14:creationId xmlns:p14="http://schemas.microsoft.com/office/powerpoint/2010/main" val="2576809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E24A295-4434-4EAB-ACD8-575C4ABCCA24}"/>
              </a:ext>
            </a:extLst>
          </p:cNvPr>
          <p:cNvSpPr>
            <a:spLocks noGrp="1"/>
          </p:cNvSpPr>
          <p:nvPr>
            <p:ph idx="1"/>
          </p:nvPr>
        </p:nvSpPr>
        <p:spPr>
          <a:xfrm>
            <a:off x="1097278" y="1440000"/>
            <a:ext cx="4998721" cy="786151"/>
          </a:xfrm>
        </p:spPr>
        <p:txBody>
          <a:bodyPr>
            <a:normAutofit/>
          </a:bodyPr>
          <a:lstStyle/>
          <a:p>
            <a:r>
              <a:rPr lang="it-IT" b="1" dirty="0"/>
              <a:t>Necessità di raggruppare oggetti per similarità</a:t>
            </a:r>
          </a:p>
        </p:txBody>
      </p:sp>
      <p:sp>
        <p:nvSpPr>
          <p:cNvPr id="2" name="Titolo 1">
            <a:extLst>
              <a:ext uri="{FF2B5EF4-FFF2-40B4-BE49-F238E27FC236}">
                <a16:creationId xmlns:a16="http://schemas.microsoft.com/office/drawing/2014/main" id="{7166D231-24FB-4762-855F-B6E1EED490DC}"/>
              </a:ext>
            </a:extLst>
          </p:cNvPr>
          <p:cNvSpPr>
            <a:spLocks noGrp="1"/>
          </p:cNvSpPr>
          <p:nvPr>
            <p:ph type="title"/>
          </p:nvPr>
        </p:nvSpPr>
        <p:spPr>
          <a:xfrm>
            <a:off x="1097280" y="286603"/>
            <a:ext cx="10058400" cy="702303"/>
          </a:xfrm>
        </p:spPr>
        <p:txBody>
          <a:bodyPr>
            <a:normAutofit/>
          </a:bodyPr>
          <a:lstStyle/>
          <a:p>
            <a:r>
              <a:rPr lang="it-IT" dirty="0"/>
              <a:t>Data </a:t>
            </a:r>
            <a:r>
              <a:rPr lang="it-IT" dirty="0" err="1"/>
              <a:t>Mining</a:t>
            </a:r>
            <a:r>
              <a:rPr lang="it-IT" dirty="0"/>
              <a:t> – Task tipici</a:t>
            </a:r>
          </a:p>
        </p:txBody>
      </p:sp>
      <p:sp>
        <p:nvSpPr>
          <p:cNvPr id="4" name="CasellaDiTesto 3">
            <a:extLst>
              <a:ext uri="{FF2B5EF4-FFF2-40B4-BE49-F238E27FC236}">
                <a16:creationId xmlns:a16="http://schemas.microsoft.com/office/drawing/2014/main" id="{1B5C37C1-F561-44BF-9F14-686F311933B3}"/>
              </a:ext>
            </a:extLst>
          </p:cNvPr>
          <p:cNvSpPr txBox="1"/>
          <p:nvPr/>
        </p:nvSpPr>
        <p:spPr>
          <a:xfrm>
            <a:off x="7306489" y="1431695"/>
            <a:ext cx="1319350" cy="400110"/>
          </a:xfrm>
          <a:prstGeom prst="rect">
            <a:avLst/>
          </a:prstGeom>
          <a:noFill/>
        </p:spPr>
        <p:txBody>
          <a:bodyPr wrap="square" rtlCol="0">
            <a:spAutoFit/>
          </a:bodyPr>
          <a:lstStyle/>
          <a:p>
            <a:r>
              <a:rPr lang="it-IT" sz="2000" b="1" dirty="0">
                <a:solidFill>
                  <a:schemeClr val="tx1">
                    <a:lumMod val="75000"/>
                    <a:lumOff val="25000"/>
                  </a:schemeClr>
                </a:solidFill>
              </a:rPr>
              <a:t>Clustering</a:t>
            </a:r>
          </a:p>
        </p:txBody>
      </p:sp>
      <p:sp>
        <p:nvSpPr>
          <p:cNvPr id="5" name="Freccia a destra 4">
            <a:extLst>
              <a:ext uri="{FF2B5EF4-FFF2-40B4-BE49-F238E27FC236}">
                <a16:creationId xmlns:a16="http://schemas.microsoft.com/office/drawing/2014/main" id="{4899E050-D584-44EB-8FE4-5E4711988667}"/>
              </a:ext>
            </a:extLst>
          </p:cNvPr>
          <p:cNvSpPr/>
          <p:nvPr/>
        </p:nvSpPr>
        <p:spPr>
          <a:xfrm>
            <a:off x="6344193" y="1522893"/>
            <a:ext cx="879566" cy="217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a:extLst>
              <a:ext uri="{FF2B5EF4-FFF2-40B4-BE49-F238E27FC236}">
                <a16:creationId xmlns:a16="http://schemas.microsoft.com/office/drawing/2014/main" id="{1AFF76B9-622D-4B79-B62B-ECD325D0707A}"/>
              </a:ext>
            </a:extLst>
          </p:cNvPr>
          <p:cNvSpPr txBox="1"/>
          <p:nvPr/>
        </p:nvSpPr>
        <p:spPr>
          <a:xfrm>
            <a:off x="1097279" y="1969703"/>
            <a:ext cx="10058400" cy="861774"/>
          </a:xfrm>
          <a:prstGeom prst="rect">
            <a:avLst/>
          </a:prstGeom>
          <a:noFill/>
        </p:spPr>
        <p:txBody>
          <a:bodyPr wrap="square" rtlCol="0">
            <a:spAutoFit/>
          </a:bodyPr>
          <a:lstStyle/>
          <a:p>
            <a:r>
              <a:rPr lang="it-IT" b="1" dirty="0"/>
              <a:t>Un </a:t>
            </a:r>
            <a:r>
              <a:rPr lang="it-IT" b="1" i="1" dirty="0"/>
              <a:t>cluster </a:t>
            </a:r>
            <a:r>
              <a:rPr lang="it-IT" b="1" dirty="0"/>
              <a:t>è una classe o un insieme di oggetti che condividono varie caratteristiche comuni: </a:t>
            </a:r>
          </a:p>
          <a:p>
            <a:pPr lvl="1"/>
            <a:r>
              <a:rPr lang="it-IT" sz="1600" dirty="0"/>
              <a:t>L’obiettivo è quello di raggruppare tra loro gli oggetti più simili in modo tale che un oggetto facente parte di un gruppo sia il più possibile diverso da altri oggetti appartenenti a altri gruppi o </a:t>
            </a:r>
            <a:r>
              <a:rPr lang="it-IT" sz="1600" i="1" dirty="0"/>
              <a:t>cluster</a:t>
            </a:r>
            <a:r>
              <a:rPr lang="it-IT" sz="1600" dirty="0"/>
              <a:t>.</a:t>
            </a:r>
          </a:p>
        </p:txBody>
      </p:sp>
      <p:sp>
        <p:nvSpPr>
          <p:cNvPr id="10" name="CasellaDiTesto 9">
            <a:extLst>
              <a:ext uri="{FF2B5EF4-FFF2-40B4-BE49-F238E27FC236}">
                <a16:creationId xmlns:a16="http://schemas.microsoft.com/office/drawing/2014/main" id="{3A3233BA-F1F0-4F53-BEFE-BAF70CEBBBC4}"/>
              </a:ext>
            </a:extLst>
          </p:cNvPr>
          <p:cNvSpPr txBox="1"/>
          <p:nvPr/>
        </p:nvSpPr>
        <p:spPr>
          <a:xfrm>
            <a:off x="1097279" y="3131541"/>
            <a:ext cx="10058400" cy="861774"/>
          </a:xfrm>
          <a:prstGeom prst="rect">
            <a:avLst/>
          </a:prstGeom>
          <a:noFill/>
        </p:spPr>
        <p:txBody>
          <a:bodyPr wrap="square" rtlCol="0">
            <a:spAutoFit/>
          </a:bodyPr>
          <a:lstStyle/>
          <a:p>
            <a:r>
              <a:rPr lang="it-IT" b="1" dirty="0"/>
              <a:t>Usi tipici:</a:t>
            </a:r>
          </a:p>
          <a:p>
            <a:pPr lvl="1"/>
            <a:r>
              <a:rPr lang="it-IT" sz="1600" b="1" dirty="0">
                <a:solidFill>
                  <a:schemeClr val="tx1">
                    <a:lumMod val="75000"/>
                    <a:lumOff val="25000"/>
                  </a:schemeClr>
                </a:solidFill>
              </a:rPr>
              <a:t>Information </a:t>
            </a:r>
            <a:r>
              <a:rPr lang="it-IT" sz="1600" b="1" dirty="0" err="1">
                <a:solidFill>
                  <a:schemeClr val="tx1">
                    <a:lumMod val="75000"/>
                    <a:lumOff val="25000"/>
                  </a:schemeClr>
                </a:solidFill>
              </a:rPr>
              <a:t>retriveal</a:t>
            </a:r>
            <a:r>
              <a:rPr lang="it-IT" sz="1600" b="1" dirty="0">
                <a:solidFill>
                  <a:schemeClr val="tx1">
                    <a:lumMod val="75000"/>
                    <a:lumOff val="25000"/>
                  </a:schemeClr>
                </a:solidFill>
              </a:rPr>
              <a:t> </a:t>
            </a:r>
            <a:r>
              <a:rPr lang="it-IT" sz="1600" dirty="0"/>
              <a:t>→ analisi e scomposizione delle </a:t>
            </a:r>
            <a:r>
              <a:rPr lang="it-IT" sz="1600" dirty="0" err="1"/>
              <a:t>query</a:t>
            </a:r>
            <a:endParaRPr lang="it-IT" sz="1600" dirty="0"/>
          </a:p>
          <a:p>
            <a:pPr lvl="1"/>
            <a:r>
              <a:rPr lang="it-IT" sz="1600" b="1" dirty="0">
                <a:solidFill>
                  <a:schemeClr val="tx1">
                    <a:lumMod val="75000"/>
                    <a:lumOff val="25000"/>
                  </a:schemeClr>
                </a:solidFill>
              </a:rPr>
              <a:t>Biologia</a:t>
            </a:r>
            <a:r>
              <a:rPr lang="it-IT" sz="1600" dirty="0"/>
              <a:t> → raggruppare geni con funzioni simili</a:t>
            </a:r>
          </a:p>
        </p:txBody>
      </p:sp>
      <p:pic>
        <p:nvPicPr>
          <p:cNvPr id="7" name="Immagine 6">
            <a:extLst>
              <a:ext uri="{FF2B5EF4-FFF2-40B4-BE49-F238E27FC236}">
                <a16:creationId xmlns:a16="http://schemas.microsoft.com/office/drawing/2014/main" id="{FAA0ED81-B7CB-45D5-8AF4-C98C87FD5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638" y="4397829"/>
            <a:ext cx="4532540" cy="1602378"/>
          </a:xfrm>
          <a:prstGeom prst="rect">
            <a:avLst/>
          </a:prstGeom>
        </p:spPr>
      </p:pic>
    </p:spTree>
    <p:extLst>
      <p:ext uri="{BB962C8B-B14F-4D97-AF65-F5344CB8AC3E}">
        <p14:creationId xmlns:p14="http://schemas.microsoft.com/office/powerpoint/2010/main" val="298660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E24A295-4434-4EAB-ACD8-575C4ABCCA24}"/>
              </a:ext>
            </a:extLst>
          </p:cNvPr>
          <p:cNvSpPr>
            <a:spLocks noGrp="1"/>
          </p:cNvSpPr>
          <p:nvPr>
            <p:ph idx="1"/>
          </p:nvPr>
        </p:nvSpPr>
        <p:spPr>
          <a:xfrm>
            <a:off x="1097278" y="1440000"/>
            <a:ext cx="4545875" cy="786151"/>
          </a:xfrm>
        </p:spPr>
        <p:txBody>
          <a:bodyPr>
            <a:normAutofit/>
          </a:bodyPr>
          <a:lstStyle/>
          <a:p>
            <a:r>
              <a:rPr lang="it-IT" b="1" dirty="0"/>
              <a:t>Necessità di classificare o riconoscere dati in base a certe caratteristiche</a:t>
            </a:r>
          </a:p>
        </p:txBody>
      </p:sp>
      <p:sp>
        <p:nvSpPr>
          <p:cNvPr id="2" name="Titolo 1">
            <a:extLst>
              <a:ext uri="{FF2B5EF4-FFF2-40B4-BE49-F238E27FC236}">
                <a16:creationId xmlns:a16="http://schemas.microsoft.com/office/drawing/2014/main" id="{7166D231-24FB-4762-855F-B6E1EED490DC}"/>
              </a:ext>
            </a:extLst>
          </p:cNvPr>
          <p:cNvSpPr>
            <a:spLocks noGrp="1"/>
          </p:cNvSpPr>
          <p:nvPr>
            <p:ph type="title"/>
          </p:nvPr>
        </p:nvSpPr>
        <p:spPr>
          <a:xfrm>
            <a:off x="1097280" y="286603"/>
            <a:ext cx="10058400" cy="702303"/>
          </a:xfrm>
        </p:spPr>
        <p:txBody>
          <a:bodyPr>
            <a:normAutofit/>
          </a:bodyPr>
          <a:lstStyle/>
          <a:p>
            <a:r>
              <a:rPr lang="it-IT" dirty="0"/>
              <a:t>Data </a:t>
            </a:r>
            <a:r>
              <a:rPr lang="it-IT" dirty="0" err="1"/>
              <a:t>Mining</a:t>
            </a:r>
            <a:r>
              <a:rPr lang="it-IT" dirty="0"/>
              <a:t> – Task tipici</a:t>
            </a:r>
          </a:p>
        </p:txBody>
      </p:sp>
      <p:sp>
        <p:nvSpPr>
          <p:cNvPr id="4" name="CasellaDiTesto 3">
            <a:extLst>
              <a:ext uri="{FF2B5EF4-FFF2-40B4-BE49-F238E27FC236}">
                <a16:creationId xmlns:a16="http://schemas.microsoft.com/office/drawing/2014/main" id="{1B5C37C1-F561-44BF-9F14-686F311933B3}"/>
              </a:ext>
            </a:extLst>
          </p:cNvPr>
          <p:cNvSpPr txBox="1"/>
          <p:nvPr/>
        </p:nvSpPr>
        <p:spPr>
          <a:xfrm>
            <a:off x="6879773" y="1420120"/>
            <a:ext cx="1746070" cy="400110"/>
          </a:xfrm>
          <a:prstGeom prst="rect">
            <a:avLst/>
          </a:prstGeom>
          <a:noFill/>
        </p:spPr>
        <p:txBody>
          <a:bodyPr wrap="square" rtlCol="0">
            <a:spAutoFit/>
          </a:bodyPr>
          <a:lstStyle/>
          <a:p>
            <a:r>
              <a:rPr lang="it-IT" sz="2000" b="1" dirty="0">
                <a:solidFill>
                  <a:schemeClr val="tx1">
                    <a:lumMod val="75000"/>
                    <a:lumOff val="25000"/>
                  </a:schemeClr>
                </a:solidFill>
              </a:rPr>
              <a:t>Classificazione</a:t>
            </a:r>
          </a:p>
        </p:txBody>
      </p:sp>
      <p:sp>
        <p:nvSpPr>
          <p:cNvPr id="5" name="Freccia a destra 4">
            <a:extLst>
              <a:ext uri="{FF2B5EF4-FFF2-40B4-BE49-F238E27FC236}">
                <a16:creationId xmlns:a16="http://schemas.microsoft.com/office/drawing/2014/main" id="{4899E050-D584-44EB-8FE4-5E4711988667}"/>
              </a:ext>
            </a:extLst>
          </p:cNvPr>
          <p:cNvSpPr/>
          <p:nvPr/>
        </p:nvSpPr>
        <p:spPr>
          <a:xfrm>
            <a:off x="5821680" y="1511318"/>
            <a:ext cx="879566" cy="217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a:extLst>
              <a:ext uri="{FF2B5EF4-FFF2-40B4-BE49-F238E27FC236}">
                <a16:creationId xmlns:a16="http://schemas.microsoft.com/office/drawing/2014/main" id="{1AFF76B9-622D-4B79-B62B-ECD325D0707A}"/>
              </a:ext>
            </a:extLst>
          </p:cNvPr>
          <p:cNvSpPr txBox="1"/>
          <p:nvPr/>
        </p:nvSpPr>
        <p:spPr>
          <a:xfrm>
            <a:off x="1097278" y="2123600"/>
            <a:ext cx="10058400" cy="2308324"/>
          </a:xfrm>
          <a:prstGeom prst="rect">
            <a:avLst/>
          </a:prstGeom>
          <a:noFill/>
        </p:spPr>
        <p:txBody>
          <a:bodyPr wrap="square" rtlCol="0">
            <a:spAutoFit/>
          </a:bodyPr>
          <a:lstStyle/>
          <a:p>
            <a:r>
              <a:rPr lang="it-IT" dirty="0"/>
              <a:t>Nella classificazione l’obiettivo da realizzare è quello di fare delle predizioni basandosi su dei dati già osservati (</a:t>
            </a:r>
            <a:r>
              <a:rPr lang="it-IT" i="1" dirty="0"/>
              <a:t>training dataset</a:t>
            </a:r>
            <a:r>
              <a:rPr lang="it-IT" dirty="0"/>
              <a:t>). Similmente alle persone si usa cosi l’esperienza pregressa per poter formulare delle ipotesi. Ciò può essere fatto andando a ricercare i giusti tratti caratteristici di ogni oggetto osservabile che si intende analizzare. </a:t>
            </a:r>
          </a:p>
          <a:p>
            <a:endParaRPr lang="it-IT" dirty="0"/>
          </a:p>
          <a:p>
            <a:r>
              <a:rPr lang="it-IT" b="1" dirty="0"/>
              <a:t>Intero processo articolato in due fasi:</a:t>
            </a:r>
          </a:p>
          <a:p>
            <a:pPr marL="742950" lvl="1" indent="-285750">
              <a:buFont typeface="Courier New" panose="02070309020205020404" pitchFamily="49" charset="0"/>
              <a:buChar char="o"/>
            </a:pPr>
            <a:r>
              <a:rPr lang="it-IT" dirty="0"/>
              <a:t>Fase di addestramento</a:t>
            </a:r>
          </a:p>
          <a:p>
            <a:pPr marL="742950" lvl="1" indent="-285750">
              <a:buFont typeface="Courier New" panose="02070309020205020404" pitchFamily="49" charset="0"/>
              <a:buChar char="o"/>
            </a:pPr>
            <a:r>
              <a:rPr lang="it-IT" dirty="0"/>
              <a:t>Fase di predizione</a:t>
            </a:r>
          </a:p>
        </p:txBody>
      </p:sp>
      <p:sp>
        <p:nvSpPr>
          <p:cNvPr id="6" name="CasellaDiTesto 5">
            <a:extLst>
              <a:ext uri="{FF2B5EF4-FFF2-40B4-BE49-F238E27FC236}">
                <a16:creationId xmlns:a16="http://schemas.microsoft.com/office/drawing/2014/main" id="{476AD15A-CE84-4F77-8919-3CA9DD8A620B}"/>
              </a:ext>
            </a:extLst>
          </p:cNvPr>
          <p:cNvSpPr txBox="1"/>
          <p:nvPr/>
        </p:nvSpPr>
        <p:spPr>
          <a:xfrm>
            <a:off x="1097277" y="4494670"/>
            <a:ext cx="4815843" cy="923330"/>
          </a:xfrm>
          <a:prstGeom prst="rect">
            <a:avLst/>
          </a:prstGeom>
          <a:noFill/>
        </p:spPr>
        <p:txBody>
          <a:bodyPr wrap="square" rtlCol="0">
            <a:spAutoFit/>
          </a:bodyPr>
          <a:lstStyle/>
          <a:p>
            <a:r>
              <a:rPr lang="it-IT" b="1" dirty="0"/>
              <a:t>Usi:</a:t>
            </a:r>
          </a:p>
          <a:p>
            <a:pPr marL="742950" lvl="1" indent="-285750">
              <a:buFont typeface="Courier New" panose="02070309020205020404" pitchFamily="49" charset="0"/>
              <a:buChar char="o"/>
            </a:pPr>
            <a:r>
              <a:rPr lang="it-IT" b="1" dirty="0">
                <a:solidFill>
                  <a:schemeClr val="tx1">
                    <a:lumMod val="75000"/>
                    <a:lumOff val="25000"/>
                  </a:schemeClr>
                </a:solidFill>
              </a:rPr>
              <a:t>	riconoscimento di oggetti &amp; facciale</a:t>
            </a:r>
          </a:p>
          <a:p>
            <a:pPr marL="742950" lvl="1" indent="-285750">
              <a:buFont typeface="Courier New" panose="02070309020205020404" pitchFamily="49" charset="0"/>
              <a:buChar char="o"/>
            </a:pPr>
            <a:r>
              <a:rPr lang="it-IT" b="1" dirty="0">
                <a:solidFill>
                  <a:schemeClr val="tx1">
                    <a:lumMod val="75000"/>
                    <a:lumOff val="25000"/>
                  </a:schemeClr>
                </a:solidFill>
              </a:rPr>
              <a:t>	classificazione video/immagini con </a:t>
            </a:r>
            <a:r>
              <a:rPr lang="it-IT" b="1" dirty="0" err="1">
                <a:solidFill>
                  <a:schemeClr val="tx1">
                    <a:lumMod val="75000"/>
                    <a:lumOff val="25000"/>
                  </a:schemeClr>
                </a:solidFill>
              </a:rPr>
              <a:t>tag</a:t>
            </a:r>
            <a:endParaRPr lang="it-IT" dirty="0"/>
          </a:p>
        </p:txBody>
      </p:sp>
      <p:pic>
        <p:nvPicPr>
          <p:cNvPr id="11" name="Immagine 10">
            <a:extLst>
              <a:ext uri="{FF2B5EF4-FFF2-40B4-BE49-F238E27FC236}">
                <a16:creationId xmlns:a16="http://schemas.microsoft.com/office/drawing/2014/main" id="{BEF3972F-8B56-448E-9543-FB76D3329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2720" y="3575945"/>
            <a:ext cx="4572002" cy="1992661"/>
          </a:xfrm>
          <a:prstGeom prst="rect">
            <a:avLst/>
          </a:prstGeom>
        </p:spPr>
      </p:pic>
    </p:spTree>
    <p:extLst>
      <p:ext uri="{BB962C8B-B14F-4D97-AF65-F5344CB8AC3E}">
        <p14:creationId xmlns:p14="http://schemas.microsoft.com/office/powerpoint/2010/main" val="350319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E24A295-4434-4EAB-ACD8-575C4ABCCA24}"/>
              </a:ext>
            </a:extLst>
          </p:cNvPr>
          <p:cNvSpPr>
            <a:spLocks noGrp="1"/>
          </p:cNvSpPr>
          <p:nvPr>
            <p:ph idx="1"/>
          </p:nvPr>
        </p:nvSpPr>
        <p:spPr>
          <a:xfrm>
            <a:off x="1097279" y="1440000"/>
            <a:ext cx="2969624" cy="786151"/>
          </a:xfrm>
        </p:spPr>
        <p:txBody>
          <a:bodyPr>
            <a:normAutofit/>
          </a:bodyPr>
          <a:lstStyle/>
          <a:p>
            <a:r>
              <a:rPr lang="it-IT" b="1" dirty="0"/>
              <a:t>Estrarre regolarità dai dati</a:t>
            </a:r>
          </a:p>
        </p:txBody>
      </p:sp>
      <p:sp>
        <p:nvSpPr>
          <p:cNvPr id="2" name="Titolo 1">
            <a:extLst>
              <a:ext uri="{FF2B5EF4-FFF2-40B4-BE49-F238E27FC236}">
                <a16:creationId xmlns:a16="http://schemas.microsoft.com/office/drawing/2014/main" id="{7166D231-24FB-4762-855F-B6E1EED490DC}"/>
              </a:ext>
            </a:extLst>
          </p:cNvPr>
          <p:cNvSpPr>
            <a:spLocks noGrp="1"/>
          </p:cNvSpPr>
          <p:nvPr>
            <p:ph type="title"/>
          </p:nvPr>
        </p:nvSpPr>
        <p:spPr>
          <a:xfrm>
            <a:off x="1097280" y="286603"/>
            <a:ext cx="10058400" cy="702303"/>
          </a:xfrm>
        </p:spPr>
        <p:txBody>
          <a:bodyPr>
            <a:normAutofit/>
          </a:bodyPr>
          <a:lstStyle/>
          <a:p>
            <a:r>
              <a:rPr lang="it-IT" dirty="0"/>
              <a:t>Data </a:t>
            </a:r>
            <a:r>
              <a:rPr lang="it-IT" dirty="0" err="1"/>
              <a:t>Mining</a:t>
            </a:r>
            <a:r>
              <a:rPr lang="it-IT" dirty="0"/>
              <a:t> – Task tipici</a:t>
            </a:r>
          </a:p>
        </p:txBody>
      </p:sp>
      <p:sp>
        <p:nvSpPr>
          <p:cNvPr id="4" name="CasellaDiTesto 3">
            <a:extLst>
              <a:ext uri="{FF2B5EF4-FFF2-40B4-BE49-F238E27FC236}">
                <a16:creationId xmlns:a16="http://schemas.microsoft.com/office/drawing/2014/main" id="{1B5C37C1-F561-44BF-9F14-686F311933B3}"/>
              </a:ext>
            </a:extLst>
          </p:cNvPr>
          <p:cNvSpPr txBox="1"/>
          <p:nvPr/>
        </p:nvSpPr>
        <p:spPr>
          <a:xfrm>
            <a:off x="5007427" y="1425602"/>
            <a:ext cx="3992881" cy="400110"/>
          </a:xfrm>
          <a:prstGeom prst="rect">
            <a:avLst/>
          </a:prstGeom>
          <a:noFill/>
        </p:spPr>
        <p:txBody>
          <a:bodyPr wrap="square" rtlCol="0">
            <a:spAutoFit/>
          </a:bodyPr>
          <a:lstStyle/>
          <a:p>
            <a:r>
              <a:rPr lang="it-IT" sz="2000" b="1" dirty="0">
                <a:solidFill>
                  <a:schemeClr val="tx1">
                    <a:lumMod val="75000"/>
                    <a:lumOff val="25000"/>
                  </a:schemeClr>
                </a:solidFill>
              </a:rPr>
              <a:t>Pattern </a:t>
            </a:r>
            <a:r>
              <a:rPr lang="it-IT" sz="2000" b="1" dirty="0" err="1">
                <a:solidFill>
                  <a:schemeClr val="tx1">
                    <a:lumMod val="75000"/>
                    <a:lumOff val="25000"/>
                  </a:schemeClr>
                </a:solidFill>
              </a:rPr>
              <a:t>mining</a:t>
            </a:r>
            <a:r>
              <a:rPr lang="it-IT" sz="2000" b="1" dirty="0">
                <a:solidFill>
                  <a:schemeClr val="tx1">
                    <a:lumMod val="75000"/>
                    <a:lumOff val="25000"/>
                  </a:schemeClr>
                </a:solidFill>
              </a:rPr>
              <a:t> e regole associative</a:t>
            </a:r>
          </a:p>
        </p:txBody>
      </p:sp>
      <p:sp>
        <p:nvSpPr>
          <p:cNvPr id="5" name="Freccia a destra 4">
            <a:extLst>
              <a:ext uri="{FF2B5EF4-FFF2-40B4-BE49-F238E27FC236}">
                <a16:creationId xmlns:a16="http://schemas.microsoft.com/office/drawing/2014/main" id="{4899E050-D584-44EB-8FE4-5E4711988667}"/>
              </a:ext>
            </a:extLst>
          </p:cNvPr>
          <p:cNvSpPr/>
          <p:nvPr/>
        </p:nvSpPr>
        <p:spPr>
          <a:xfrm>
            <a:off x="4097382" y="1516800"/>
            <a:ext cx="879566" cy="2177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a:extLst>
              <a:ext uri="{FF2B5EF4-FFF2-40B4-BE49-F238E27FC236}">
                <a16:creationId xmlns:a16="http://schemas.microsoft.com/office/drawing/2014/main" id="{1AFF76B9-622D-4B79-B62B-ECD325D0707A}"/>
              </a:ext>
            </a:extLst>
          </p:cNvPr>
          <p:cNvSpPr txBox="1"/>
          <p:nvPr/>
        </p:nvSpPr>
        <p:spPr>
          <a:xfrm>
            <a:off x="1066800" y="2107413"/>
            <a:ext cx="10058400" cy="2862322"/>
          </a:xfrm>
          <a:prstGeom prst="rect">
            <a:avLst/>
          </a:prstGeom>
          <a:noFill/>
        </p:spPr>
        <p:txBody>
          <a:bodyPr wrap="square" rtlCol="0">
            <a:spAutoFit/>
          </a:bodyPr>
          <a:lstStyle/>
          <a:p>
            <a:r>
              <a:rPr lang="it-IT" dirty="0"/>
              <a:t>Uso o sviluppo di algoritmi di data </a:t>
            </a:r>
            <a:r>
              <a:rPr lang="it-IT" dirty="0" err="1"/>
              <a:t>mining</a:t>
            </a:r>
            <a:r>
              <a:rPr lang="it-IT" dirty="0"/>
              <a:t> specifici per la scoperta di eventuali </a:t>
            </a:r>
            <a:r>
              <a:rPr lang="it-IT" i="1" dirty="0"/>
              <a:t>pattern</a:t>
            </a:r>
            <a:r>
              <a:rPr lang="it-IT" dirty="0"/>
              <a:t> o regolarità nei dati. Una volta estratti dai dati, i </a:t>
            </a:r>
            <a:r>
              <a:rPr lang="it-IT" i="1" dirty="0"/>
              <a:t>pattern </a:t>
            </a:r>
            <a:r>
              <a:rPr lang="it-IT" dirty="0"/>
              <a:t>permettono la creazione di regole associative. Regole dalla forma X → Y, ciò se si osserva X allora si presenterà anche Y, dove X e Y possono essere singoli oggetti oppure transazioni (insiemi di oggetti). </a:t>
            </a:r>
          </a:p>
          <a:p>
            <a:endParaRPr lang="it-IT" dirty="0"/>
          </a:p>
          <a:p>
            <a:r>
              <a:rPr lang="it-IT" dirty="0"/>
              <a:t>Ad esempio, tramite analisi del comportamento dei clienti, può essere possibile scoprirne le loro abitudini. Tutto ciò può essere usato per promuovere certi tipi di prodotti o può servire per prendere certe decisioni di mercato.</a:t>
            </a:r>
          </a:p>
          <a:p>
            <a:endParaRPr lang="it-IT" dirty="0"/>
          </a:p>
          <a:p>
            <a:r>
              <a:rPr lang="it-IT" b="1" dirty="0">
                <a:solidFill>
                  <a:schemeClr val="tx1">
                    <a:lumMod val="75000"/>
                    <a:lumOff val="25000"/>
                  </a:schemeClr>
                </a:solidFill>
              </a:rPr>
              <a:t>Usato in ambito economico </a:t>
            </a:r>
            <a:r>
              <a:rPr lang="it-IT" dirty="0"/>
              <a:t>→ decisioni strategiche di mercato</a:t>
            </a:r>
          </a:p>
        </p:txBody>
      </p:sp>
    </p:spTree>
    <p:extLst>
      <p:ext uri="{BB962C8B-B14F-4D97-AF65-F5344CB8AC3E}">
        <p14:creationId xmlns:p14="http://schemas.microsoft.com/office/powerpoint/2010/main" val="1694921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4CCD1A0-57E5-4583-9A68-7B0B903A2277}"/>
              </a:ext>
            </a:extLst>
          </p:cNvPr>
          <p:cNvSpPr>
            <a:spLocks noGrp="1"/>
          </p:cNvSpPr>
          <p:nvPr>
            <p:ph idx="1"/>
          </p:nvPr>
        </p:nvSpPr>
        <p:spPr>
          <a:xfrm>
            <a:off x="1097280" y="1440000"/>
            <a:ext cx="3093720" cy="4351338"/>
          </a:xfrm>
        </p:spPr>
        <p:txBody>
          <a:bodyPr>
            <a:normAutofit/>
          </a:bodyPr>
          <a:lstStyle/>
          <a:p>
            <a:pPr>
              <a:buFont typeface="Courier New" panose="02070309020205020404" pitchFamily="49" charset="0"/>
              <a:buChar char="o"/>
            </a:pPr>
            <a:r>
              <a:rPr lang="it-IT" sz="1800" dirty="0"/>
              <a:t>Algoritmo di clustering</a:t>
            </a:r>
          </a:p>
          <a:p>
            <a:pPr>
              <a:buFont typeface="Courier New" panose="02070309020205020404" pitchFamily="49" charset="0"/>
              <a:buChar char="o"/>
            </a:pPr>
            <a:r>
              <a:rPr lang="it-IT" sz="1800" dirty="0"/>
              <a:t>K centroidi, nel progetto K=2 </a:t>
            </a:r>
          </a:p>
          <a:p>
            <a:pPr>
              <a:buFont typeface="Courier New" panose="02070309020205020404" pitchFamily="49" charset="0"/>
              <a:buChar char="o"/>
            </a:pPr>
            <a:r>
              <a:rPr lang="it-IT" sz="1800" dirty="0"/>
              <a:t>Calcolo dei </a:t>
            </a:r>
            <a:r>
              <a:rPr lang="it-IT" sz="1800" dirty="0" err="1"/>
              <a:t>centroidi</a:t>
            </a:r>
            <a:r>
              <a:rPr lang="it-IT" sz="1800" dirty="0"/>
              <a:t> (punto medio) per ogni partizione (inizialmente casuali o scelti dall’utente) </a:t>
            </a:r>
          </a:p>
          <a:p>
            <a:pPr>
              <a:buFont typeface="Courier New" panose="02070309020205020404" pitchFamily="49" charset="0"/>
              <a:buChar char="o"/>
            </a:pPr>
            <a:r>
              <a:rPr lang="it-IT" sz="1800" dirty="0"/>
              <a:t>Calcolo della bisettrice tra i centroidi</a:t>
            </a:r>
          </a:p>
          <a:p>
            <a:pPr>
              <a:buFont typeface="Courier New" panose="02070309020205020404" pitchFamily="49" charset="0"/>
              <a:buChar char="o"/>
            </a:pPr>
            <a:r>
              <a:rPr lang="it-IT" sz="1800" dirty="0"/>
              <a:t>La bisettrice delimita i cluster</a:t>
            </a:r>
          </a:p>
          <a:p>
            <a:pPr>
              <a:buFont typeface="Courier New" panose="02070309020205020404" pitchFamily="49" charset="0"/>
              <a:buChar char="o"/>
            </a:pPr>
            <a:r>
              <a:rPr lang="it-IT" sz="1800" dirty="0"/>
              <a:t>Aggiornamento punti</a:t>
            </a:r>
          </a:p>
        </p:txBody>
      </p:sp>
      <p:sp>
        <p:nvSpPr>
          <p:cNvPr id="2" name="Titolo 1">
            <a:extLst>
              <a:ext uri="{FF2B5EF4-FFF2-40B4-BE49-F238E27FC236}">
                <a16:creationId xmlns:a16="http://schemas.microsoft.com/office/drawing/2014/main" id="{64187AA5-C136-491A-94F1-B067722B0BE5}"/>
              </a:ext>
            </a:extLst>
          </p:cNvPr>
          <p:cNvSpPr>
            <a:spLocks noGrp="1"/>
          </p:cNvSpPr>
          <p:nvPr>
            <p:ph type="title"/>
          </p:nvPr>
        </p:nvSpPr>
        <p:spPr>
          <a:xfrm>
            <a:off x="1097280" y="286603"/>
            <a:ext cx="10058400" cy="702303"/>
          </a:xfrm>
        </p:spPr>
        <p:txBody>
          <a:bodyPr>
            <a:normAutofit/>
          </a:bodyPr>
          <a:lstStyle/>
          <a:p>
            <a:r>
              <a:rPr lang="it-IT" dirty="0"/>
              <a:t>Data Mining -   K-</a:t>
            </a:r>
            <a:r>
              <a:rPr lang="it-IT" dirty="0" err="1"/>
              <a:t>Means</a:t>
            </a:r>
            <a:endParaRPr lang="it-IT" dirty="0"/>
          </a:p>
        </p:txBody>
      </p:sp>
      <p:pic>
        <p:nvPicPr>
          <p:cNvPr id="1026" name="Picture 2" descr="http://stanford.edu/~cpiech/cs221/img/kmeansViz.png">
            <a:extLst>
              <a:ext uri="{FF2B5EF4-FFF2-40B4-BE49-F238E27FC236}">
                <a16:creationId xmlns:a16="http://schemas.microsoft.com/office/drawing/2014/main" id="{379B0BE0-35D1-4CF4-9B19-C5EC8E95B2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901190"/>
            <a:ext cx="6964681" cy="411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961880"/>
      </p:ext>
    </p:extLst>
  </p:cSld>
  <p:clrMapOvr>
    <a:masterClrMapping/>
  </p:clrMapOvr>
</p:sld>
</file>

<file path=ppt/theme/theme1.xml><?xml version="1.0" encoding="utf-8"?>
<a:theme xmlns:a="http://schemas.openxmlformats.org/drawingml/2006/main" name="Retrospettivo">
  <a:themeElements>
    <a:clrScheme name="Retrospettivo">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7176</TotalTime>
  <Words>1113</Words>
  <Application>Microsoft Office PowerPoint</Application>
  <PresentationFormat>Widescreen</PresentationFormat>
  <Paragraphs>118</Paragraphs>
  <Slides>20</Slides>
  <Notes>0</Notes>
  <HiddenSlides>10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20</vt:i4>
      </vt:variant>
    </vt:vector>
  </HeadingPairs>
  <TitlesOfParts>
    <vt:vector size="25" baseType="lpstr">
      <vt:lpstr>Arial</vt:lpstr>
      <vt:lpstr>Calibri</vt:lpstr>
      <vt:lpstr>Calibri Light</vt:lpstr>
      <vt:lpstr>Courier New</vt:lpstr>
      <vt:lpstr>Retrospettivo</vt:lpstr>
      <vt:lpstr>Didactic Data Mining</vt:lpstr>
      <vt:lpstr>Indice dei contenuti</vt:lpstr>
      <vt:lpstr>Introduzione</vt:lpstr>
      <vt:lpstr>Data Mining</vt:lpstr>
      <vt:lpstr>Data Mining - KDD Process</vt:lpstr>
      <vt:lpstr>Data Mining – Task tipici</vt:lpstr>
      <vt:lpstr>Data Mining – Task tipici</vt:lpstr>
      <vt:lpstr>Data Mining – Task tipici</vt:lpstr>
      <vt:lpstr>Data Mining -   K-Means</vt:lpstr>
      <vt:lpstr>Data Mining - Dbscan</vt:lpstr>
      <vt:lpstr>Data Mining – Decision Tree</vt:lpstr>
      <vt:lpstr>Data Mining - Apriori</vt:lpstr>
      <vt:lpstr>Data Mining - Hierarchical</vt:lpstr>
      <vt:lpstr>E-Learning</vt:lpstr>
      <vt:lpstr>Infrastruttura e tecnologie utilizzate</vt:lpstr>
      <vt:lpstr>Infrastruttura e tecnologie utilizzate</vt:lpstr>
      <vt:lpstr>Infrastruttura e tecnologie utilizzate</vt:lpstr>
      <vt:lpstr>Infrastruttura e tecnologie utilizzate - Riepilogo</vt:lpstr>
      <vt:lpstr>Conclusioni</vt:lpstr>
      <vt:lpstr>Conclusioni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Didactic Data Minig</dc:title>
  <dc:creator>Maurizio Ricci</dc:creator>
  <cp:lastModifiedBy>Maurizio Ricci</cp:lastModifiedBy>
  <cp:revision>150</cp:revision>
  <dcterms:created xsi:type="dcterms:W3CDTF">2017-11-01T12:17:08Z</dcterms:created>
  <dcterms:modified xsi:type="dcterms:W3CDTF">2017-11-07T14:03:09Z</dcterms:modified>
</cp:coreProperties>
</file>