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3004800" cy="9753600"/>
  <p:notesSz cx="6858000" cy="9144000"/>
  <p:defaultTextStyle>
    <a:lvl1pPr algn="ctr" defTabSz="584200">
      <a:defRPr sz="3600">
        <a:latin typeface="+mj-lt"/>
        <a:ea typeface="+mj-ea"/>
        <a:cs typeface="+mj-cs"/>
        <a:sym typeface="Helvetica"/>
      </a:defRPr>
    </a:lvl1pPr>
    <a:lvl2pPr algn="ctr" defTabSz="584200">
      <a:defRPr sz="3600">
        <a:latin typeface="+mj-lt"/>
        <a:ea typeface="+mj-ea"/>
        <a:cs typeface="+mj-cs"/>
        <a:sym typeface="Helvetica"/>
      </a:defRPr>
    </a:lvl2pPr>
    <a:lvl3pPr algn="ctr" defTabSz="584200">
      <a:defRPr sz="3600">
        <a:latin typeface="+mj-lt"/>
        <a:ea typeface="+mj-ea"/>
        <a:cs typeface="+mj-cs"/>
        <a:sym typeface="Helvetica"/>
      </a:defRPr>
    </a:lvl3pPr>
    <a:lvl4pPr algn="ctr" defTabSz="584200">
      <a:defRPr sz="3600">
        <a:latin typeface="+mj-lt"/>
        <a:ea typeface="+mj-ea"/>
        <a:cs typeface="+mj-cs"/>
        <a:sym typeface="Helvetica"/>
      </a:defRPr>
    </a:lvl4pPr>
    <a:lvl5pPr algn="ctr" defTabSz="584200">
      <a:defRPr sz="3600">
        <a:latin typeface="+mj-lt"/>
        <a:ea typeface="+mj-ea"/>
        <a:cs typeface="+mj-cs"/>
        <a:sym typeface="Helvetica"/>
      </a:defRPr>
    </a:lvl5pPr>
    <a:lvl6pPr algn="ctr" defTabSz="584200">
      <a:defRPr sz="3600">
        <a:latin typeface="+mj-lt"/>
        <a:ea typeface="+mj-ea"/>
        <a:cs typeface="+mj-cs"/>
        <a:sym typeface="Helvetica"/>
      </a:defRPr>
    </a:lvl6pPr>
    <a:lvl7pPr algn="ctr" defTabSz="584200">
      <a:defRPr sz="3600">
        <a:latin typeface="+mj-lt"/>
        <a:ea typeface="+mj-ea"/>
        <a:cs typeface="+mj-cs"/>
        <a:sym typeface="Helvetica"/>
      </a:defRPr>
    </a:lvl7pPr>
    <a:lvl8pPr algn="ctr" defTabSz="584200">
      <a:defRPr sz="3600">
        <a:latin typeface="+mj-lt"/>
        <a:ea typeface="+mj-ea"/>
        <a:cs typeface="+mj-cs"/>
        <a:sym typeface="Helvetica"/>
      </a:defRPr>
    </a:lvl8pPr>
    <a:lvl9pPr algn="ctr" defTabSz="584200">
      <a:defRPr sz="3600"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5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404040"/>
                </a:solidFill>
                <a:effectLst/>
                <a:latin typeface="Times New Roman"/>
              </a:defRPr>
            </a:pPr>
            <a:r>
              <a:rPr b="0" i="0" strike="noStrike" sz="1800" u="none">
                <a:solidFill>
                  <a:srgbClr val="404040"/>
                </a:solidFill>
                <a:effectLst/>
                <a:latin typeface="Times New Roman"/>
              </a:rPr>
              <a:t>Occorrenze Stilisti 1995</a:t>
            </a:r>
          </a:p>
        </c:rich>
      </c:tx>
      <c:layout>
        <c:manualLayout>
          <c:xMode val="edge"/>
          <c:yMode val="edge"/>
          <c:x val="0.300614"/>
          <c:y val="0.005"/>
          <c:w val="0.398773"/>
          <c:h val="0.143465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543868"/>
          <c:y val="0.143465"/>
          <c:w val="0.941748"/>
          <c:h val="0.3061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/>
            </c:strRef>
          </c:tx>
          <c:spPr>
            <a:solidFill>
              <a:srgbClr val="94B9DA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Sheet1!$B$1:$AR$1</c:f>
              <c:strCache>
                <c:ptCount val="43"/>
                <c:pt idx="0">
                  <c:v>Armani</c:v>
                </c:pt>
                <c:pt idx="1">
                  <c:v>Bottega Veneta</c:v>
                </c:pt>
                <c:pt idx="2">
                  <c:v>Calvin Klein</c:v>
                </c:pt>
                <c:pt idx="3">
                  <c:v>Cerruti</c:v>
                </c:pt>
                <c:pt idx="4">
                  <c:v>Chanel</c:v>
                </c:pt>
                <c:pt idx="5">
                  <c:v>Chloé</c:v>
                </c:pt>
                <c:pt idx="6">
                  <c:v>Cione</c:v>
                </c:pt>
                <c:pt idx="7">
                  <c:v>Dior</c:v>
                </c:pt>
                <c:pt idx="8">
                  <c:v>Dolce&amp;Gabbana</c:v>
                </c:pt>
                <c:pt idx="9">
                  <c:v>Donna Karan</c:v>
                </c:pt>
                <c:pt idx="10">
                  <c:v>Fendi</c:v>
                </c:pt>
                <c:pt idx="11">
                  <c:v>Ferré</c:v>
                </c:pt>
                <c:pt idx="12">
                  <c:v>Gaultier</c:v>
                </c:pt>
                <c:pt idx="13">
                  <c:v>Givenchy</c:v>
                </c:pt>
                <c:pt idx="14">
                  <c:v>Gucci</c:v>
                </c:pt>
                <c:pt idx="15">
                  <c:v>Jeremy Scott</c:v>
                </c:pt>
                <c:pt idx="16">
                  <c:v>Jil Sander</c:v>
                </c:pt>
                <c:pt idx="17">
                  <c:v>John Galliano</c:v>
                </c:pt>
                <c:pt idx="18">
                  <c:v>Karl Lagerfeld</c:v>
                </c:pt>
                <c:pt idx="19">
                  <c:v>Kenzo</c:v>
                </c:pt>
                <c:pt idx="20">
                  <c:v>Lacorix</c:v>
                </c:pt>
                <c:pt idx="21">
                  <c:v>Lacoste</c:v>
                </c:pt>
                <c:pt idx="22">
                  <c:v>Louis Vuitton</c:v>
                </c:pt>
                <c:pt idx="23">
                  <c:v>Maje</c:v>
                </c:pt>
                <c:pt idx="24">
                  <c:v>Marc Jacobs</c:v>
                </c:pt>
                <c:pt idx="25">
                  <c:v>Margiela</c:v>
                </c:pt>
                <c:pt idx="26">
                  <c:v>Michael Kors</c:v>
                </c:pt>
                <c:pt idx="27">
                  <c:v>Missoni</c:v>
                </c:pt>
                <c:pt idx="28">
                  <c:v>Miu Miu</c:v>
                </c:pt>
                <c:pt idx="29">
                  <c:v>Miyake</c:v>
                </c:pt>
                <c:pt idx="30">
                  <c:v>Moncler</c:v>
                </c:pt>
                <c:pt idx="31">
                  <c:v>Moschino</c:v>
                </c:pt>
                <c:pt idx="32">
                  <c:v>Paul Smith</c:v>
                </c:pt>
                <c:pt idx="33">
                  <c:v>Prada</c:v>
                </c:pt>
                <c:pt idx="34">
                  <c:v>Steve Madden</c:v>
                </c:pt>
                <c:pt idx="35">
                  <c:v>Thierry Mugler</c:v>
                </c:pt>
                <c:pt idx="36">
                  <c:v>Tom Ford</c:v>
                </c:pt>
                <c:pt idx="37">
                  <c:v>Ungaro</c:v>
                </c:pt>
                <c:pt idx="38">
                  <c:v>Valentino</c:v>
                </c:pt>
                <c:pt idx="39">
                  <c:v>Valli</c:v>
                </c:pt>
                <c:pt idx="40">
                  <c:v>Versace</c:v>
                </c:pt>
                <c:pt idx="41">
                  <c:v>Westwood</c:v>
                </c:pt>
                <c:pt idx="42">
                  <c:v>Yves Saint Laurent</c:v>
                </c:pt>
              </c:strCache>
            </c:strRef>
          </c:cat>
          <c:val>
            <c:numRef>
              <c:f>Sheet1!$B$2:$AR$2</c:f>
              <c:numCache>
                <c:ptCount val="43"/>
                <c:pt idx="0">
                  <c:v>18.000000</c:v>
                </c:pt>
                <c:pt idx="1">
                  <c:v>0.000000</c:v>
                </c:pt>
                <c:pt idx="2">
                  <c:v>9.000000</c:v>
                </c:pt>
                <c:pt idx="3">
                  <c:v>1.000000</c:v>
                </c:pt>
                <c:pt idx="4">
                  <c:v>29.000000</c:v>
                </c:pt>
                <c:pt idx="5">
                  <c:v>2.000000</c:v>
                </c:pt>
                <c:pt idx="6">
                  <c:v>9.000000</c:v>
                </c:pt>
                <c:pt idx="7">
                  <c:v>15.000000</c:v>
                </c:pt>
                <c:pt idx="8">
                  <c:v>5.000000</c:v>
                </c:pt>
                <c:pt idx="9">
                  <c:v>10.000000</c:v>
                </c:pt>
                <c:pt idx="10">
                  <c:v>0.000000</c:v>
                </c:pt>
                <c:pt idx="11">
                  <c:v>6.000000</c:v>
                </c:pt>
                <c:pt idx="12">
                  <c:v>3.000000</c:v>
                </c:pt>
                <c:pt idx="13">
                  <c:v>7.000000</c:v>
                </c:pt>
                <c:pt idx="14">
                  <c:v>3.000000</c:v>
                </c:pt>
                <c:pt idx="15">
                  <c:v>0.000000</c:v>
                </c:pt>
                <c:pt idx="16">
                  <c:v>1.000000</c:v>
                </c:pt>
                <c:pt idx="17">
                  <c:v>16.000000</c:v>
                </c:pt>
                <c:pt idx="18">
                  <c:v>17.000000</c:v>
                </c:pt>
                <c:pt idx="19">
                  <c:v>0.000000</c:v>
                </c:pt>
                <c:pt idx="20">
                  <c:v>6.000000</c:v>
                </c:pt>
                <c:pt idx="21">
                  <c:v>3.000000</c:v>
                </c:pt>
                <c:pt idx="22">
                  <c:v>1.000000</c:v>
                </c:pt>
                <c:pt idx="23">
                  <c:v>0.000000</c:v>
                </c:pt>
                <c:pt idx="24">
                  <c:v>1.000000</c:v>
                </c:pt>
                <c:pt idx="25">
                  <c:v>0.000000</c:v>
                </c:pt>
                <c:pt idx="26">
                  <c:v>1.000000</c:v>
                </c:pt>
                <c:pt idx="27">
                  <c:v>2.000000</c:v>
                </c:pt>
                <c:pt idx="28">
                  <c:v>0.000000</c:v>
                </c:pt>
                <c:pt idx="29">
                  <c:v>0.000000</c:v>
                </c:pt>
                <c:pt idx="30">
                  <c:v>0.000000</c:v>
                </c:pt>
                <c:pt idx="31">
                  <c:v>1.000000</c:v>
                </c:pt>
                <c:pt idx="32">
                  <c:v>10.000000</c:v>
                </c:pt>
                <c:pt idx="33">
                  <c:v>7.000000</c:v>
                </c:pt>
                <c:pt idx="34">
                  <c:v>0.000000</c:v>
                </c:pt>
                <c:pt idx="35">
                  <c:v>3.000000</c:v>
                </c:pt>
                <c:pt idx="36">
                  <c:v>1.000000</c:v>
                </c:pt>
                <c:pt idx="37">
                  <c:v>8.000000</c:v>
                </c:pt>
                <c:pt idx="38">
                  <c:v>6.000000</c:v>
                </c:pt>
                <c:pt idx="39">
                  <c:v>0.000000</c:v>
                </c:pt>
                <c:pt idx="40">
                  <c:v>11.000000</c:v>
                </c:pt>
                <c:pt idx="41">
                  <c:v>3.000000</c:v>
                </c:pt>
                <c:pt idx="42">
                  <c:v>16.000000</c:v>
                </c:pt>
              </c:numCache>
            </c:numRef>
          </c:val>
        </c:ser>
        <c:gapWidth val="120"/>
        <c:overlap val="-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-5400000"/>
          <a:lstStyle/>
          <a:p>
            <a:pPr lvl="0">
              <a:defRPr b="0" i="0" strike="noStrike" sz="11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0"/>
        <c:crosses val="autoZero"/>
        <c:crossBetween val="between"/>
        <c:majorUnit val="7.5"/>
        <c:minorUnit val="3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404040"/>
                </a:solidFill>
                <a:effectLst/>
                <a:latin typeface="Times New Roman"/>
              </a:defRPr>
            </a:pPr>
            <a:r>
              <a:rPr b="0" i="0" strike="noStrike" sz="1800" u="none">
                <a:solidFill>
                  <a:srgbClr val="404040"/>
                </a:solidFill>
                <a:effectLst/>
                <a:latin typeface="Times New Roman"/>
              </a:rPr>
              <a:t>Occorrenze Stilisti 1996/1999</a:t>
            </a:r>
          </a:p>
        </c:rich>
      </c:tx>
      <c:layout>
        <c:manualLayout>
          <c:xMode val="edge"/>
          <c:yMode val="edge"/>
          <c:x val="0.253887"/>
          <c:y val="0.005"/>
          <c:w val="0.492226"/>
          <c:h val="0.143465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543868"/>
          <c:y val="0.143465"/>
          <c:w val="0.941748"/>
          <c:h val="0.3061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/>
            </c:strRef>
          </c:tx>
          <c:spPr>
            <a:solidFill>
              <a:srgbClr val="94B9DA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Sheet1!$B$1:$AR$1</c:f>
              <c:strCache>
                <c:ptCount val="43"/>
                <c:pt idx="0">
                  <c:v>Armani</c:v>
                </c:pt>
                <c:pt idx="1">
                  <c:v>Bottega Veneta</c:v>
                </c:pt>
                <c:pt idx="2">
                  <c:v>Calvin Klein</c:v>
                </c:pt>
                <c:pt idx="3">
                  <c:v>Cerruti</c:v>
                </c:pt>
                <c:pt idx="4">
                  <c:v>Chanel</c:v>
                </c:pt>
                <c:pt idx="5">
                  <c:v>Chloé</c:v>
                </c:pt>
                <c:pt idx="6">
                  <c:v>Cione</c:v>
                </c:pt>
                <c:pt idx="7">
                  <c:v>Dior</c:v>
                </c:pt>
                <c:pt idx="8">
                  <c:v>Dolce&amp;Gabbana</c:v>
                </c:pt>
                <c:pt idx="9">
                  <c:v>Donna Karan</c:v>
                </c:pt>
                <c:pt idx="10">
                  <c:v>Fendi</c:v>
                </c:pt>
                <c:pt idx="11">
                  <c:v>Ferré</c:v>
                </c:pt>
                <c:pt idx="12">
                  <c:v>Gaultier</c:v>
                </c:pt>
                <c:pt idx="13">
                  <c:v>Givenchy</c:v>
                </c:pt>
                <c:pt idx="14">
                  <c:v>Gucci</c:v>
                </c:pt>
                <c:pt idx="15">
                  <c:v>Jeremy Scott</c:v>
                </c:pt>
                <c:pt idx="16">
                  <c:v>Jil Sander</c:v>
                </c:pt>
                <c:pt idx="17">
                  <c:v>John Galliano</c:v>
                </c:pt>
                <c:pt idx="18">
                  <c:v>Karl Lagerfeld</c:v>
                </c:pt>
                <c:pt idx="19">
                  <c:v>Kenzo</c:v>
                </c:pt>
                <c:pt idx="20">
                  <c:v>Lacorix</c:v>
                </c:pt>
                <c:pt idx="21">
                  <c:v>Lacoste</c:v>
                </c:pt>
                <c:pt idx="22">
                  <c:v>Louis Vuitton</c:v>
                </c:pt>
                <c:pt idx="23">
                  <c:v>Maje</c:v>
                </c:pt>
                <c:pt idx="24">
                  <c:v>Marc Jacobs</c:v>
                </c:pt>
                <c:pt idx="25">
                  <c:v>Margiela</c:v>
                </c:pt>
                <c:pt idx="26">
                  <c:v>Michael Kors</c:v>
                </c:pt>
                <c:pt idx="27">
                  <c:v>Missoni</c:v>
                </c:pt>
                <c:pt idx="28">
                  <c:v>Miu Miu</c:v>
                </c:pt>
                <c:pt idx="29">
                  <c:v>Miyake</c:v>
                </c:pt>
                <c:pt idx="30">
                  <c:v>Moncler</c:v>
                </c:pt>
                <c:pt idx="31">
                  <c:v>Moschino</c:v>
                </c:pt>
                <c:pt idx="32">
                  <c:v>Paul Smith</c:v>
                </c:pt>
                <c:pt idx="33">
                  <c:v>Prada</c:v>
                </c:pt>
                <c:pt idx="34">
                  <c:v>Steve Madden</c:v>
                </c:pt>
                <c:pt idx="35">
                  <c:v>Thierry Mugler</c:v>
                </c:pt>
                <c:pt idx="36">
                  <c:v>Tom Ford</c:v>
                </c:pt>
                <c:pt idx="37">
                  <c:v>Ungaro</c:v>
                </c:pt>
                <c:pt idx="38">
                  <c:v>Valentino</c:v>
                </c:pt>
                <c:pt idx="39">
                  <c:v>Valli</c:v>
                </c:pt>
                <c:pt idx="40">
                  <c:v>Versace</c:v>
                </c:pt>
                <c:pt idx="41">
                  <c:v>Westwood</c:v>
                </c:pt>
                <c:pt idx="42">
                  <c:v>Yves Saint Laurent</c:v>
                </c:pt>
              </c:strCache>
            </c:strRef>
          </c:cat>
          <c:val>
            <c:numRef>
              <c:f>Sheet1!$B$2:$AR$2</c:f>
              <c:numCache>
                <c:ptCount val="43"/>
                <c:pt idx="0">
                  <c:v>6.000000</c:v>
                </c:pt>
                <c:pt idx="1">
                  <c:v>0.000000</c:v>
                </c:pt>
                <c:pt idx="2">
                  <c:v>14.000000</c:v>
                </c:pt>
                <c:pt idx="3">
                  <c:v>21.000000</c:v>
                </c:pt>
                <c:pt idx="4">
                  <c:v>19.000000</c:v>
                </c:pt>
                <c:pt idx="5">
                  <c:v>4.000000</c:v>
                </c:pt>
                <c:pt idx="6">
                  <c:v>0.000000</c:v>
                </c:pt>
                <c:pt idx="7">
                  <c:v>17.000000</c:v>
                </c:pt>
                <c:pt idx="8">
                  <c:v>5.000000</c:v>
                </c:pt>
                <c:pt idx="9">
                  <c:v>26.000000</c:v>
                </c:pt>
                <c:pt idx="10">
                  <c:v>0.000000</c:v>
                </c:pt>
                <c:pt idx="11">
                  <c:v>5.000000</c:v>
                </c:pt>
                <c:pt idx="12">
                  <c:v>15.000000</c:v>
                </c:pt>
                <c:pt idx="13">
                  <c:v>15.000000</c:v>
                </c:pt>
                <c:pt idx="14">
                  <c:v>13.000000</c:v>
                </c:pt>
                <c:pt idx="15">
                  <c:v>0.000000</c:v>
                </c:pt>
                <c:pt idx="16">
                  <c:v>7.000000</c:v>
                </c:pt>
                <c:pt idx="17">
                  <c:v>16.000000</c:v>
                </c:pt>
                <c:pt idx="18">
                  <c:v>6.000000</c:v>
                </c:pt>
                <c:pt idx="19">
                  <c:v>1.000000</c:v>
                </c:pt>
                <c:pt idx="20">
                  <c:v>12.000000</c:v>
                </c:pt>
                <c:pt idx="21">
                  <c:v>0.000000</c:v>
                </c:pt>
                <c:pt idx="22">
                  <c:v>9.000000</c:v>
                </c:pt>
                <c:pt idx="23">
                  <c:v>0.000000</c:v>
                </c:pt>
                <c:pt idx="24">
                  <c:v>4.000000</c:v>
                </c:pt>
                <c:pt idx="25">
                  <c:v>4.000000</c:v>
                </c:pt>
                <c:pt idx="26">
                  <c:v>5.000000</c:v>
                </c:pt>
                <c:pt idx="27">
                  <c:v>4.000000</c:v>
                </c:pt>
                <c:pt idx="28">
                  <c:v>0.000000</c:v>
                </c:pt>
                <c:pt idx="29">
                  <c:v>1.000000</c:v>
                </c:pt>
                <c:pt idx="30">
                  <c:v>0.000000</c:v>
                </c:pt>
                <c:pt idx="31">
                  <c:v>0.000000</c:v>
                </c:pt>
                <c:pt idx="32">
                  <c:v>5.000000</c:v>
                </c:pt>
                <c:pt idx="33">
                  <c:v>7.000000</c:v>
                </c:pt>
                <c:pt idx="34">
                  <c:v>0.000000</c:v>
                </c:pt>
                <c:pt idx="35">
                  <c:v>10.000000</c:v>
                </c:pt>
                <c:pt idx="36">
                  <c:v>8.000000</c:v>
                </c:pt>
                <c:pt idx="37">
                  <c:v>3.000000</c:v>
                </c:pt>
                <c:pt idx="38">
                  <c:v>10.000000</c:v>
                </c:pt>
                <c:pt idx="39">
                  <c:v>0.000000</c:v>
                </c:pt>
                <c:pt idx="40">
                  <c:v>7.000000</c:v>
                </c:pt>
                <c:pt idx="41">
                  <c:v>5.000000</c:v>
                </c:pt>
                <c:pt idx="42">
                  <c:v>10.000000</c:v>
                </c:pt>
              </c:numCache>
            </c:numRef>
          </c:val>
        </c:ser>
        <c:gapWidth val="120"/>
        <c:overlap val="-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-5400000"/>
          <a:lstStyle/>
          <a:p>
            <a:pPr lvl="0">
              <a:defRPr b="0" i="0" strike="noStrike" sz="11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0"/>
        <c:crosses val="autoZero"/>
        <c:crossBetween val="between"/>
        <c:majorUnit val="7.5"/>
        <c:minorUnit val="3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404040"/>
                </a:solidFill>
                <a:effectLst/>
                <a:latin typeface="Times New Roman"/>
              </a:defRPr>
            </a:pPr>
            <a:r>
              <a:rPr b="0" i="0" strike="noStrike" sz="1800" u="none">
                <a:solidFill>
                  <a:srgbClr val="404040"/>
                </a:solidFill>
                <a:effectLst/>
                <a:latin typeface="Times New Roman"/>
              </a:rPr>
              <a:t>Occorrenze Stilisti 2000/2006</a:t>
            </a:r>
          </a:p>
        </c:rich>
      </c:tx>
      <c:layout>
        <c:manualLayout>
          <c:xMode val="edge"/>
          <c:yMode val="edge"/>
          <c:x val="0.253887"/>
          <c:y val="0.005"/>
          <c:w val="0.492226"/>
          <c:h val="0.140666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543868"/>
          <c:y val="0.140666"/>
          <c:w val="0.941748"/>
          <c:h val="0.3194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/>
            </c:strRef>
          </c:tx>
          <c:spPr>
            <a:solidFill>
              <a:srgbClr val="94B9DA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Sheet1!$B$1:$AR$1</c:f>
              <c:strCache>
                <c:ptCount val="43"/>
                <c:pt idx="0">
                  <c:v>Armani</c:v>
                </c:pt>
                <c:pt idx="1">
                  <c:v>Bottega Veneta</c:v>
                </c:pt>
                <c:pt idx="2">
                  <c:v>Calvin Klein</c:v>
                </c:pt>
                <c:pt idx="3">
                  <c:v>Cerruti</c:v>
                </c:pt>
                <c:pt idx="4">
                  <c:v>Chanel</c:v>
                </c:pt>
                <c:pt idx="5">
                  <c:v>Chloé</c:v>
                </c:pt>
                <c:pt idx="6">
                  <c:v>Cione</c:v>
                </c:pt>
                <c:pt idx="7">
                  <c:v>Dior</c:v>
                </c:pt>
                <c:pt idx="8">
                  <c:v>Dolce&amp;Gabbana</c:v>
                </c:pt>
                <c:pt idx="9">
                  <c:v>Donna Karan</c:v>
                </c:pt>
                <c:pt idx="10">
                  <c:v>Fendi</c:v>
                </c:pt>
                <c:pt idx="11">
                  <c:v>Ferré</c:v>
                </c:pt>
                <c:pt idx="12">
                  <c:v>Gaultier</c:v>
                </c:pt>
                <c:pt idx="13">
                  <c:v>Givenchy</c:v>
                </c:pt>
                <c:pt idx="14">
                  <c:v>Gucci</c:v>
                </c:pt>
                <c:pt idx="15">
                  <c:v>Jeremy Scott</c:v>
                </c:pt>
                <c:pt idx="16">
                  <c:v>Jil Sander</c:v>
                </c:pt>
                <c:pt idx="17">
                  <c:v>John Galliano</c:v>
                </c:pt>
                <c:pt idx="18">
                  <c:v>Karl Lagerfeld</c:v>
                </c:pt>
                <c:pt idx="19">
                  <c:v>Kenzo</c:v>
                </c:pt>
                <c:pt idx="20">
                  <c:v>Lacorix</c:v>
                </c:pt>
                <c:pt idx="21">
                  <c:v>Lacoste</c:v>
                </c:pt>
                <c:pt idx="22">
                  <c:v>Louis Vuitton</c:v>
                </c:pt>
                <c:pt idx="23">
                  <c:v>Maje</c:v>
                </c:pt>
                <c:pt idx="24">
                  <c:v>Marc Jacobs</c:v>
                </c:pt>
                <c:pt idx="25">
                  <c:v>Margiela</c:v>
                </c:pt>
                <c:pt idx="26">
                  <c:v>Michael Kors</c:v>
                </c:pt>
                <c:pt idx="27">
                  <c:v>Missoni</c:v>
                </c:pt>
                <c:pt idx="28">
                  <c:v>Miu Miu</c:v>
                </c:pt>
                <c:pt idx="29">
                  <c:v>Miyake</c:v>
                </c:pt>
                <c:pt idx="30">
                  <c:v>Moncler</c:v>
                </c:pt>
                <c:pt idx="31">
                  <c:v>Moschino</c:v>
                </c:pt>
                <c:pt idx="32">
                  <c:v>Paul Smith</c:v>
                </c:pt>
                <c:pt idx="33">
                  <c:v>Prada</c:v>
                </c:pt>
                <c:pt idx="34">
                  <c:v>Steve Madden</c:v>
                </c:pt>
                <c:pt idx="35">
                  <c:v>Thierry Mugler</c:v>
                </c:pt>
                <c:pt idx="36">
                  <c:v>Tom Ford</c:v>
                </c:pt>
                <c:pt idx="37">
                  <c:v>Ungaro</c:v>
                </c:pt>
                <c:pt idx="38">
                  <c:v>Valentino</c:v>
                </c:pt>
                <c:pt idx="39">
                  <c:v>Valli</c:v>
                </c:pt>
                <c:pt idx="40">
                  <c:v>Versace</c:v>
                </c:pt>
                <c:pt idx="41">
                  <c:v>Westwood</c:v>
                </c:pt>
                <c:pt idx="42">
                  <c:v>Yves Saint Laurent</c:v>
                </c:pt>
              </c:strCache>
            </c:strRef>
          </c:cat>
          <c:val>
            <c:numRef>
              <c:f>Sheet1!$B$2:$AR$2</c:f>
              <c:numCache>
                <c:ptCount val="43"/>
                <c:pt idx="0">
                  <c:v>4.000000</c:v>
                </c:pt>
                <c:pt idx="1">
                  <c:v>3.000000</c:v>
                </c:pt>
                <c:pt idx="2">
                  <c:v>13.000000</c:v>
                </c:pt>
                <c:pt idx="3">
                  <c:v>3.000000</c:v>
                </c:pt>
                <c:pt idx="4">
                  <c:v>23.000000</c:v>
                </c:pt>
                <c:pt idx="5">
                  <c:v>15.000000</c:v>
                </c:pt>
                <c:pt idx="6">
                  <c:v>0.000000</c:v>
                </c:pt>
                <c:pt idx="7">
                  <c:v>43.000000</c:v>
                </c:pt>
                <c:pt idx="8">
                  <c:v>5.000000</c:v>
                </c:pt>
                <c:pt idx="9">
                  <c:v>1.000000</c:v>
                </c:pt>
                <c:pt idx="10">
                  <c:v>5.000000</c:v>
                </c:pt>
                <c:pt idx="11">
                  <c:v>0.000000</c:v>
                </c:pt>
                <c:pt idx="12">
                  <c:v>12.000000</c:v>
                </c:pt>
                <c:pt idx="13">
                  <c:v>6.000000</c:v>
                </c:pt>
                <c:pt idx="14">
                  <c:v>43.000000</c:v>
                </c:pt>
                <c:pt idx="15">
                  <c:v>7.000000</c:v>
                </c:pt>
                <c:pt idx="16">
                  <c:v>0.000000</c:v>
                </c:pt>
                <c:pt idx="17">
                  <c:v>13.000000</c:v>
                </c:pt>
                <c:pt idx="18">
                  <c:v>7.000000</c:v>
                </c:pt>
                <c:pt idx="19">
                  <c:v>3.000000</c:v>
                </c:pt>
                <c:pt idx="20">
                  <c:v>5.000000</c:v>
                </c:pt>
                <c:pt idx="21">
                  <c:v>6.000000</c:v>
                </c:pt>
                <c:pt idx="22">
                  <c:v>17.000000</c:v>
                </c:pt>
                <c:pt idx="23">
                  <c:v>0.000000</c:v>
                </c:pt>
                <c:pt idx="24">
                  <c:v>11.000000</c:v>
                </c:pt>
                <c:pt idx="25">
                  <c:v>1.000000</c:v>
                </c:pt>
                <c:pt idx="26">
                  <c:v>5.000000</c:v>
                </c:pt>
                <c:pt idx="27">
                  <c:v>3.000000</c:v>
                </c:pt>
                <c:pt idx="28">
                  <c:v>3.000000</c:v>
                </c:pt>
                <c:pt idx="29">
                  <c:v>0.000000</c:v>
                </c:pt>
                <c:pt idx="30">
                  <c:v>0.000000</c:v>
                </c:pt>
                <c:pt idx="31">
                  <c:v>2.000000</c:v>
                </c:pt>
                <c:pt idx="32">
                  <c:v>4.000000</c:v>
                </c:pt>
                <c:pt idx="33">
                  <c:v>15.000000</c:v>
                </c:pt>
                <c:pt idx="34">
                  <c:v>5.000000</c:v>
                </c:pt>
                <c:pt idx="35">
                  <c:v>10.000000</c:v>
                </c:pt>
                <c:pt idx="36">
                  <c:v>44.000000</c:v>
                </c:pt>
                <c:pt idx="37">
                  <c:v>4.000000</c:v>
                </c:pt>
                <c:pt idx="38">
                  <c:v>2.000000</c:v>
                </c:pt>
                <c:pt idx="39">
                  <c:v>4.000000</c:v>
                </c:pt>
                <c:pt idx="40">
                  <c:v>13.000000</c:v>
                </c:pt>
                <c:pt idx="41">
                  <c:v>4.000000</c:v>
                </c:pt>
                <c:pt idx="42">
                  <c:v>54.000000</c:v>
                </c:pt>
              </c:numCache>
            </c:numRef>
          </c:val>
        </c:ser>
        <c:gapWidth val="120"/>
        <c:overlap val="-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-5400000"/>
          <a:lstStyle/>
          <a:p>
            <a:pPr lvl="0">
              <a:defRPr b="0" i="0" strike="noStrike" sz="11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0"/>
        <c:crosses val="autoZero"/>
        <c:crossBetween val="between"/>
        <c:majorUnit val="15"/>
        <c:minorUnit val="7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404040"/>
                </a:solidFill>
                <a:effectLst/>
                <a:latin typeface="Times New Roman"/>
              </a:defRPr>
            </a:pPr>
            <a:r>
              <a:rPr b="0" i="0" strike="noStrike" sz="1800" u="none">
                <a:solidFill>
                  <a:srgbClr val="404040"/>
                </a:solidFill>
                <a:effectLst/>
                <a:latin typeface="Times New Roman"/>
              </a:rPr>
              <a:t>Occorrenze Stilisti 2007/2013</a:t>
            </a:r>
          </a:p>
        </c:rich>
      </c:tx>
      <c:layout>
        <c:manualLayout>
          <c:xMode val="edge"/>
          <c:yMode val="edge"/>
          <c:x val="0.253887"/>
          <c:y val="0.005"/>
          <c:w val="0.492226"/>
          <c:h val="0.137974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543868"/>
          <c:y val="0.137974"/>
          <c:w val="0.941748"/>
          <c:h val="0.3322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/>
            </c:strRef>
          </c:tx>
          <c:spPr>
            <a:solidFill>
              <a:srgbClr val="94B9DA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defRPr>
                </a:pPr>
                <a:r>
                  <a:rPr b="0" i="0" strike="noStrike" sz="1200" u="none">
                    <a:solidFill>
                      <a:srgbClr val="FFFFFF"/>
                    </a:solidFill>
                    <a:effectLst/>
                    <a:latin typeface="Menlo Regular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Sheet1!$B$1:$AR$1</c:f>
              <c:strCache>
                <c:ptCount val="43"/>
                <c:pt idx="0">
                  <c:v>Armani</c:v>
                </c:pt>
                <c:pt idx="1">
                  <c:v>Bottega Veneta</c:v>
                </c:pt>
                <c:pt idx="2">
                  <c:v>Calvin Klein</c:v>
                </c:pt>
                <c:pt idx="3">
                  <c:v>Cerruti</c:v>
                </c:pt>
                <c:pt idx="4">
                  <c:v>Chanel</c:v>
                </c:pt>
                <c:pt idx="5">
                  <c:v>Chloé</c:v>
                </c:pt>
                <c:pt idx="6">
                  <c:v>Cione</c:v>
                </c:pt>
                <c:pt idx="7">
                  <c:v>Dior</c:v>
                </c:pt>
                <c:pt idx="8">
                  <c:v>Dolce&amp;Gabbana</c:v>
                </c:pt>
                <c:pt idx="9">
                  <c:v>Donna Karan</c:v>
                </c:pt>
                <c:pt idx="10">
                  <c:v>Fendi</c:v>
                </c:pt>
                <c:pt idx="11">
                  <c:v>Ferré</c:v>
                </c:pt>
                <c:pt idx="12">
                  <c:v>Gaultier</c:v>
                </c:pt>
                <c:pt idx="13">
                  <c:v>Givenchy</c:v>
                </c:pt>
                <c:pt idx="14">
                  <c:v>Gucci</c:v>
                </c:pt>
                <c:pt idx="15">
                  <c:v>Jeremy Scott</c:v>
                </c:pt>
                <c:pt idx="16">
                  <c:v>Jil Sander</c:v>
                </c:pt>
                <c:pt idx="17">
                  <c:v>John Galliano</c:v>
                </c:pt>
                <c:pt idx="18">
                  <c:v>Karl Lagerfeld</c:v>
                </c:pt>
                <c:pt idx="19">
                  <c:v>Kenzo</c:v>
                </c:pt>
                <c:pt idx="20">
                  <c:v>Lacorix</c:v>
                </c:pt>
                <c:pt idx="21">
                  <c:v>Lacoste</c:v>
                </c:pt>
                <c:pt idx="22">
                  <c:v>Louis Vuitton</c:v>
                </c:pt>
                <c:pt idx="23">
                  <c:v>Maje</c:v>
                </c:pt>
                <c:pt idx="24">
                  <c:v>Marc Jacobs</c:v>
                </c:pt>
                <c:pt idx="25">
                  <c:v>Margiela</c:v>
                </c:pt>
                <c:pt idx="26">
                  <c:v>Michael Kors</c:v>
                </c:pt>
                <c:pt idx="27">
                  <c:v>Missoni</c:v>
                </c:pt>
                <c:pt idx="28">
                  <c:v>Miu Miu</c:v>
                </c:pt>
                <c:pt idx="29">
                  <c:v>Miyake</c:v>
                </c:pt>
                <c:pt idx="30">
                  <c:v>Moncler</c:v>
                </c:pt>
                <c:pt idx="31">
                  <c:v>Moschino</c:v>
                </c:pt>
                <c:pt idx="32">
                  <c:v>Paul Smith</c:v>
                </c:pt>
                <c:pt idx="33">
                  <c:v>Prada</c:v>
                </c:pt>
                <c:pt idx="34">
                  <c:v>Steve Madden</c:v>
                </c:pt>
                <c:pt idx="35">
                  <c:v>Thierry Mugler</c:v>
                </c:pt>
                <c:pt idx="36">
                  <c:v>Tom Ford</c:v>
                </c:pt>
                <c:pt idx="37">
                  <c:v>Ungaro</c:v>
                </c:pt>
                <c:pt idx="38">
                  <c:v>Valentino</c:v>
                </c:pt>
                <c:pt idx="39">
                  <c:v>Valli</c:v>
                </c:pt>
                <c:pt idx="40">
                  <c:v>Versace</c:v>
                </c:pt>
                <c:pt idx="41">
                  <c:v>Westwood</c:v>
                </c:pt>
                <c:pt idx="42">
                  <c:v>Yves Saint Laurent</c:v>
                </c:pt>
              </c:strCache>
            </c:strRef>
          </c:cat>
          <c:val>
            <c:numRef>
              <c:f>Sheet1!$B$2:$AR$2</c:f>
              <c:numCache>
                <c:ptCount val="43"/>
                <c:pt idx="0">
                  <c:v>5.000000</c:v>
                </c:pt>
                <c:pt idx="1">
                  <c:v>6.000000</c:v>
                </c:pt>
                <c:pt idx="2">
                  <c:v>5.000000</c:v>
                </c:pt>
                <c:pt idx="3">
                  <c:v>0.000000</c:v>
                </c:pt>
                <c:pt idx="4">
                  <c:v>28.000000</c:v>
                </c:pt>
                <c:pt idx="5">
                  <c:v>18.000000</c:v>
                </c:pt>
                <c:pt idx="6">
                  <c:v>0.000000</c:v>
                </c:pt>
                <c:pt idx="7">
                  <c:v>12.000000</c:v>
                </c:pt>
                <c:pt idx="8">
                  <c:v>11.000000</c:v>
                </c:pt>
                <c:pt idx="9">
                  <c:v>1.000000</c:v>
                </c:pt>
                <c:pt idx="10">
                  <c:v>15.000000</c:v>
                </c:pt>
                <c:pt idx="11">
                  <c:v>1.000000</c:v>
                </c:pt>
                <c:pt idx="12">
                  <c:v>3.000000</c:v>
                </c:pt>
                <c:pt idx="13">
                  <c:v>6.000000</c:v>
                </c:pt>
                <c:pt idx="14">
                  <c:v>8.000000</c:v>
                </c:pt>
                <c:pt idx="15">
                  <c:v>2.000000</c:v>
                </c:pt>
                <c:pt idx="16">
                  <c:v>3.000000</c:v>
                </c:pt>
                <c:pt idx="17">
                  <c:v>4.000000</c:v>
                </c:pt>
                <c:pt idx="18">
                  <c:v>9.000000</c:v>
                </c:pt>
                <c:pt idx="19">
                  <c:v>13.000000</c:v>
                </c:pt>
                <c:pt idx="20">
                  <c:v>1.000000</c:v>
                </c:pt>
                <c:pt idx="21">
                  <c:v>1.000000</c:v>
                </c:pt>
                <c:pt idx="22">
                  <c:v>18.000000</c:v>
                </c:pt>
                <c:pt idx="23">
                  <c:v>5.000000</c:v>
                </c:pt>
                <c:pt idx="24">
                  <c:v>17.000000</c:v>
                </c:pt>
                <c:pt idx="25">
                  <c:v>3.000000</c:v>
                </c:pt>
                <c:pt idx="26">
                  <c:v>1.000000</c:v>
                </c:pt>
                <c:pt idx="27">
                  <c:v>3.000000</c:v>
                </c:pt>
                <c:pt idx="28">
                  <c:v>6.000000</c:v>
                </c:pt>
                <c:pt idx="29">
                  <c:v>1.000000</c:v>
                </c:pt>
                <c:pt idx="30">
                  <c:v>6.000000</c:v>
                </c:pt>
                <c:pt idx="31">
                  <c:v>2.000000</c:v>
                </c:pt>
                <c:pt idx="32">
                  <c:v>0.000000</c:v>
                </c:pt>
                <c:pt idx="33">
                  <c:v>19.000000</c:v>
                </c:pt>
                <c:pt idx="34">
                  <c:v>0.000000</c:v>
                </c:pt>
                <c:pt idx="35">
                  <c:v>2.000000</c:v>
                </c:pt>
                <c:pt idx="36">
                  <c:v>2.000000</c:v>
                </c:pt>
                <c:pt idx="37">
                  <c:v>0.000000</c:v>
                </c:pt>
                <c:pt idx="38">
                  <c:v>30.000000</c:v>
                </c:pt>
                <c:pt idx="39">
                  <c:v>3.000000</c:v>
                </c:pt>
                <c:pt idx="40">
                  <c:v>3.000000</c:v>
                </c:pt>
                <c:pt idx="41">
                  <c:v>2.000000</c:v>
                </c:pt>
                <c:pt idx="42">
                  <c:v>19.000000</c:v>
                </c:pt>
              </c:numCache>
            </c:numRef>
          </c:val>
        </c:ser>
        <c:gapWidth val="120"/>
        <c:overlap val="-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-5400000"/>
          <a:lstStyle/>
          <a:p>
            <a:pPr lvl="0">
              <a:defRPr b="0" i="0" strike="noStrike" sz="11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custDash>
                <a:ds d="200000" sp="200000"/>
              </a:custDash>
              <a:miter lim="400000"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0"/>
        <c:crosses val="autoZero"/>
        <c:crossBetween val="between"/>
        <c:majorUnit val="7.5"/>
        <c:minorUnit val="3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1800" u="none">
                <a:solidFill>
                  <a:srgbClr val="404040"/>
                </a:solidFill>
                <a:effectLst/>
                <a:latin typeface="Times New Roman"/>
              </a:defRPr>
            </a:pPr>
            <a:r>
              <a:rPr b="0" i="0" strike="noStrike" sz="1800" u="none">
                <a:solidFill>
                  <a:srgbClr val="404040"/>
                </a:solidFill>
                <a:effectLst/>
                <a:latin typeface="Times New Roman"/>
              </a:rPr>
              <a:t>Percentuali di parole inglesi in COMode per anno</a:t>
            </a:r>
          </a:p>
        </c:rich>
      </c:tx>
      <c:layout>
        <c:manualLayout>
          <c:xMode val="edge"/>
          <c:yMode val="edge"/>
          <c:x val="0.156423"/>
          <c:y val="0.005"/>
          <c:w val="0.687154"/>
          <c:h val="0.121433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0745661"/>
          <c:y val="0.121433"/>
          <c:w val="0.925434"/>
          <c:h val="0.6285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 idx="0">
                  <c:v>Anno</c:v>
                </c:pt>
              </c:strCache>
            </c:strRef>
          </c:tx>
          <c:spPr>
            <a:solidFill>
              <a:srgbClr val="94B9DA"/>
            </a:solidFill>
            <a:ln w="38100" cap="flat">
              <a:solidFill>
                <a:srgbClr val="FFFFFF"/>
              </a:solidFill>
              <a:prstDash val="solid"/>
              <a:miter lim="400000"/>
            </a:ln>
            <a:effectLst/>
          </c:spPr>
          <c:invertIfNegative val="0"/>
          <c:dLbls>
            <c:numFmt formatCode="#,##0.0;(#,##0.0)" sourceLinked="0"/>
            <c:txPr>
              <a:bodyPr/>
              <a:lstStyle/>
              <a:p>
                <a:pPr lvl="0">
                  <a:defRPr b="0" i="0" strike="noStrike" sz="1100" u="none">
                    <a:solidFill>
                      <a:srgbClr val="FF5F5E"/>
                    </a:solidFill>
                    <a:effectLst/>
                    <a:latin typeface="Times New Roman"/>
                  </a:defRPr>
                </a:pPr>
                <a:r>
                  <a:rPr b="0" i="0" strike="noStrike" sz="1100" u="none">
                    <a:solidFill>
                      <a:srgbClr val="FF5F5E"/>
                    </a:solidFill>
                    <a:effectLst/>
                    <a:latin typeface="Times New Roman"/>
                  </a:rPr>
                  <a:t/>
                </a: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Sheet1!$B$1:$T$1</c:f>
              <c:strCache>
                <c:ptCount val="19"/>
                <c:pt idx="0">
                  <c:v>Anno 1995</c:v>
                </c:pt>
                <c:pt idx="1">
                  <c:v>Anno 1996</c:v>
                </c:pt>
                <c:pt idx="2">
                  <c:v>Anno 1997</c:v>
                </c:pt>
                <c:pt idx="3">
                  <c:v>Anno 1998</c:v>
                </c:pt>
                <c:pt idx="4">
                  <c:v>Anno 1999</c:v>
                </c:pt>
                <c:pt idx="5">
                  <c:v>Anno 2000</c:v>
                </c:pt>
                <c:pt idx="6">
                  <c:v>Anno 2001</c:v>
                </c:pt>
                <c:pt idx="7">
                  <c:v>Anno 2002</c:v>
                </c:pt>
                <c:pt idx="8">
                  <c:v>Anno 2003</c:v>
                </c:pt>
                <c:pt idx="9">
                  <c:v>Anno 2004</c:v>
                </c:pt>
                <c:pt idx="10">
                  <c:v>Anno 2005</c:v>
                </c:pt>
                <c:pt idx="11">
                  <c:v>Anno 2006</c:v>
                </c:pt>
                <c:pt idx="12">
                  <c:v>Anno 2007</c:v>
                </c:pt>
                <c:pt idx="13">
                  <c:v>Anno 2008</c:v>
                </c:pt>
                <c:pt idx="14">
                  <c:v>Anno 2009</c:v>
                </c:pt>
                <c:pt idx="15">
                  <c:v>Anno 2010</c:v>
                </c:pt>
                <c:pt idx="16">
                  <c:v>Anno 2011</c:v>
                </c:pt>
                <c:pt idx="17">
                  <c:v>Anno 2012</c:v>
                </c:pt>
                <c:pt idx="18">
                  <c:v>Anno 2013</c:v>
                </c:pt>
              </c:strCache>
            </c:strRef>
          </c:cat>
          <c:val>
            <c:numRef>
              <c:f>Sheet1!$B$2:$T$2</c:f>
              <c:numCache>
                <c:ptCount val="19"/>
                <c:pt idx="0">
                  <c:v>0.534920</c:v>
                </c:pt>
                <c:pt idx="1">
                  <c:v>0.822659</c:v>
                </c:pt>
                <c:pt idx="2">
                  <c:v>0.716846</c:v>
                </c:pt>
                <c:pt idx="3">
                  <c:v>0.702811</c:v>
                </c:pt>
                <c:pt idx="4">
                  <c:v>0.371816</c:v>
                </c:pt>
                <c:pt idx="5">
                  <c:v>0.845070</c:v>
                </c:pt>
                <c:pt idx="6">
                  <c:v>0.689739</c:v>
                </c:pt>
                <c:pt idx="7">
                  <c:v>0.909519</c:v>
                </c:pt>
                <c:pt idx="8">
                  <c:v>0.693937</c:v>
                </c:pt>
                <c:pt idx="9">
                  <c:v>0.480336</c:v>
                </c:pt>
                <c:pt idx="10">
                  <c:v>0.484688</c:v>
                </c:pt>
                <c:pt idx="11">
                  <c:v>0.711435</c:v>
                </c:pt>
                <c:pt idx="12">
                  <c:v>0.959488</c:v>
                </c:pt>
                <c:pt idx="13">
                  <c:v>1.030591</c:v>
                </c:pt>
                <c:pt idx="14">
                  <c:v>0.819876</c:v>
                </c:pt>
                <c:pt idx="15">
                  <c:v>1.290837</c:v>
                </c:pt>
                <c:pt idx="16">
                  <c:v>0.449601</c:v>
                </c:pt>
                <c:pt idx="17">
                  <c:v>0.514950</c:v>
                </c:pt>
                <c:pt idx="18">
                  <c:v>0.703308</c:v>
                </c:pt>
              </c:numCache>
            </c:numRef>
          </c:val>
        </c:ser>
        <c:gapWidth val="200"/>
        <c:overlap val="-1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-5400000"/>
          <a:lstStyle/>
          <a:p>
            <a:pPr lvl="0">
              <a:defRPr b="0" i="0" strike="noStrike" sz="11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0.0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100" u="none">
                <a:solidFill>
                  <a:srgbClr val="7F7F7F"/>
                </a:solidFill>
                <a:effectLst/>
                <a:latin typeface="Menlo Regular"/>
              </a:defRPr>
            </a:pPr>
          </a:p>
        </c:txPr>
        <c:crossAx val="0"/>
        <c:crosses val="autoZero"/>
        <c:crossBetween val="between"/>
        <c:majorUnit val="0.325"/>
        <c:minorUnit val="0.1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3" name="Shape 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0"/>
            <a:ext cx="10464800" cy="49403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4724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Corpo livello uno</a:t>
            </a:r>
            <a:endParaRPr sz="3200"/>
          </a:p>
          <a:p>
            <a:pPr lvl="1">
              <a:defRPr sz="1800"/>
            </a:pPr>
            <a:r>
              <a:rPr sz="3200"/>
              <a:t>Corpo livello due</a:t>
            </a:r>
            <a:endParaRPr sz="3200"/>
          </a:p>
          <a:p>
            <a:pPr lvl="2">
              <a:defRPr sz="1800"/>
            </a:pPr>
            <a:r>
              <a:rPr sz="3200"/>
              <a:t>Corpo livello tre</a:t>
            </a:r>
            <a:endParaRPr sz="3200"/>
          </a:p>
          <a:p>
            <a:pPr lvl="3">
              <a:defRPr sz="1800"/>
            </a:pPr>
            <a:r>
              <a:rPr sz="3200"/>
              <a:t>Corpo livello quattro</a:t>
            </a:r>
            <a:endParaRPr sz="3200"/>
          </a:p>
          <a:p>
            <a:pPr lvl="4">
              <a:defRPr sz="1800"/>
            </a:pPr>
            <a:r>
              <a:rPr sz="3200"/>
              <a:t>Livello 5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xfrm>
            <a:off x="1270000" y="0"/>
            <a:ext cx="10464800" cy="81407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xfrm>
            <a:off x="1270000" y="8191500"/>
            <a:ext cx="10464800" cy="156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Corpo livello uno</a:t>
            </a:r>
            <a:endParaRPr sz="3200"/>
          </a:p>
          <a:p>
            <a:pPr lvl="1">
              <a:defRPr sz="1800"/>
            </a:pPr>
            <a:r>
              <a:rPr sz="3200"/>
              <a:t>Corpo livello due</a:t>
            </a:r>
            <a:endParaRPr sz="3200"/>
          </a:p>
          <a:p>
            <a:pPr lvl="2">
              <a:defRPr sz="1800"/>
            </a:pPr>
            <a:r>
              <a:rPr sz="3200"/>
              <a:t>Corpo livello tre</a:t>
            </a:r>
            <a:endParaRPr sz="3200"/>
          </a:p>
          <a:p>
            <a:pPr lvl="3">
              <a:defRPr sz="1800"/>
            </a:pPr>
            <a:r>
              <a:rPr sz="3200"/>
              <a:t>Corpo livello quattro</a:t>
            </a:r>
            <a:endParaRPr sz="3200"/>
          </a:p>
          <a:p>
            <a:pPr lvl="4">
              <a:defRPr sz="1800"/>
            </a:pPr>
            <a:r>
              <a:rPr sz="3200"/>
              <a:t>Livello 5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xfrm>
            <a:off x="6362596" y="9245600"/>
            <a:ext cx="266904" cy="279400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952500" y="0"/>
            <a:ext cx="5334000" cy="4622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Titolo Testo</a:t>
            </a:r>
          </a:p>
        </p:txBody>
      </p:sp>
      <p:sp>
        <p:nvSpPr>
          <p:cNvPr id="18" name="Shape 18"/>
          <p:cNvSpPr/>
          <p:nvPr>
            <p:ph type="body" idx="1"/>
          </p:nvPr>
        </p:nvSpPr>
        <p:spPr>
          <a:xfrm>
            <a:off x="952500" y="4762500"/>
            <a:ext cx="5334000" cy="499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Corpo livello uno</a:t>
            </a:r>
            <a:endParaRPr sz="3200"/>
          </a:p>
          <a:p>
            <a:pPr lvl="1">
              <a:defRPr sz="1800"/>
            </a:pPr>
            <a:r>
              <a:rPr sz="3200"/>
              <a:t>Corpo livello due</a:t>
            </a:r>
            <a:endParaRPr sz="3200"/>
          </a:p>
          <a:p>
            <a:pPr lvl="2">
              <a:defRPr sz="1800"/>
            </a:pPr>
            <a:r>
              <a:rPr sz="3200"/>
              <a:t>Corpo livello tre</a:t>
            </a:r>
            <a:endParaRPr sz="3200"/>
          </a:p>
          <a:p>
            <a:pPr lvl="3">
              <a:defRPr sz="1800"/>
            </a:pPr>
            <a:r>
              <a:rPr sz="3200"/>
              <a:t>Corpo livello quattro</a:t>
            </a:r>
            <a:endParaRPr sz="3200"/>
          </a:p>
          <a:p>
            <a:pPr lvl="4">
              <a:defRPr sz="1800"/>
            </a:pPr>
            <a:r>
              <a:rPr sz="3200"/>
              <a:t>Livello 5</a:t>
            </a:r>
          </a:p>
        </p:txBody>
      </p:sp>
      <p:sp>
        <p:nvSpPr>
          <p:cNvPr id="19" name="Shape 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952500" y="9817"/>
            <a:ext cx="11099800" cy="302836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25" name="Shape 2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Corpo livello uno</a:t>
            </a:r>
            <a:endParaRPr sz="3600"/>
          </a:p>
          <a:p>
            <a:pPr lvl="1">
              <a:defRPr sz="1800"/>
            </a:pPr>
            <a:r>
              <a:rPr sz="3600"/>
              <a:t>Corpo livello due</a:t>
            </a:r>
            <a:endParaRPr sz="3600"/>
          </a:p>
          <a:p>
            <a:pPr lvl="2">
              <a:defRPr sz="1800"/>
            </a:pPr>
            <a:r>
              <a:rPr sz="3600"/>
              <a:t>Corpo livello tre</a:t>
            </a:r>
            <a:endParaRPr sz="3600"/>
          </a:p>
          <a:p>
            <a:pPr lvl="3">
              <a:defRPr sz="1800"/>
            </a:pPr>
            <a:r>
              <a:rPr sz="3600"/>
              <a:t>Corpo livello quattro</a:t>
            </a:r>
            <a:endParaRPr sz="3600"/>
          </a:p>
          <a:p>
            <a:pPr lvl="4">
              <a:defRPr sz="1800"/>
            </a:pPr>
            <a:r>
              <a:rPr sz="3600"/>
              <a:t>Livello 5</a:t>
            </a:r>
          </a:p>
        </p:txBody>
      </p:sp>
      <p:sp>
        <p:nvSpPr>
          <p:cNvPr id="26" name="Shape 2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Corpo livello uno</a:t>
            </a:r>
            <a:endParaRPr sz="2800"/>
          </a:p>
          <a:p>
            <a:pPr lvl="1">
              <a:defRPr sz="1800"/>
            </a:pPr>
            <a:r>
              <a:rPr sz="2800"/>
              <a:t>Corpo livello due</a:t>
            </a:r>
            <a:endParaRPr sz="2800"/>
          </a:p>
          <a:p>
            <a:pPr lvl="2">
              <a:defRPr sz="1800"/>
            </a:pPr>
            <a:r>
              <a:rPr sz="2800"/>
              <a:t>Corpo livello tre</a:t>
            </a:r>
            <a:endParaRPr sz="2800"/>
          </a:p>
          <a:p>
            <a:pPr lvl="3">
              <a:defRPr sz="1800"/>
            </a:pPr>
            <a:r>
              <a:rPr sz="2800"/>
              <a:t>Corpo livello quattro</a:t>
            </a:r>
            <a:endParaRPr sz="2800"/>
          </a:p>
          <a:p>
            <a:pPr lvl="4">
              <a:defRPr sz="1800"/>
            </a:pPr>
            <a:r>
              <a:rPr sz="2800"/>
              <a:t>Livello 5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Corpo livello uno</a:t>
            </a:r>
            <a:endParaRPr sz="3600"/>
          </a:p>
          <a:p>
            <a:pPr lvl="1">
              <a:defRPr sz="1800"/>
            </a:pPr>
            <a:r>
              <a:rPr sz="3600"/>
              <a:t>Corpo livello due</a:t>
            </a:r>
            <a:endParaRPr sz="3600"/>
          </a:p>
          <a:p>
            <a:pPr lvl="2">
              <a:defRPr sz="1800"/>
            </a:pPr>
            <a:r>
              <a:rPr sz="3600"/>
              <a:t>Corpo livello tre</a:t>
            </a:r>
            <a:endParaRPr sz="3600"/>
          </a:p>
          <a:p>
            <a:pPr lvl="3">
              <a:defRPr sz="1800"/>
            </a:pPr>
            <a:r>
              <a:rPr sz="3600"/>
              <a:t>Corpo livello quattro</a:t>
            </a:r>
            <a:endParaRPr sz="3600"/>
          </a:p>
          <a:p>
            <a:pPr lvl="4">
              <a:defRPr sz="1800"/>
            </a:pPr>
            <a:r>
              <a:rPr sz="3600"/>
              <a:t>Livello 5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Corpo livello uno</a:t>
            </a:r>
            <a:endParaRPr sz="3600"/>
          </a:p>
          <a:p>
            <a:pPr lvl="1">
              <a:defRPr sz="1800"/>
            </a:pPr>
            <a:r>
              <a:rPr sz="3600"/>
              <a:t>Corpo livello due</a:t>
            </a:r>
            <a:endParaRPr sz="3600"/>
          </a:p>
          <a:p>
            <a:pPr lvl="2">
              <a:defRPr sz="1800"/>
            </a:pPr>
            <a:r>
              <a:rPr sz="3600"/>
              <a:t>Corpo livello tre</a:t>
            </a:r>
            <a:endParaRPr sz="3600"/>
          </a:p>
          <a:p>
            <a:pPr lvl="3">
              <a:defRPr sz="1800"/>
            </a:pPr>
            <a:r>
              <a:rPr sz="3600"/>
              <a:t>Corpo livello quattro</a:t>
            </a:r>
            <a:endParaRPr sz="3600"/>
          </a:p>
          <a:p>
            <a:pPr lvl="4">
              <a:defRPr sz="1800"/>
            </a:pPr>
            <a:r>
              <a:rPr sz="3600"/>
              <a:t>Livello 5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62596" y="9251950"/>
            <a:ext cx="266904" cy="2794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80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chart" Target="../charts/chart5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type="body" idx="1"/>
          </p:nvPr>
        </p:nvSpPr>
        <p:spPr>
          <a:xfrm>
            <a:off x="1409700" y="2843284"/>
            <a:ext cx="10464800" cy="5514832"/>
          </a:xfrm>
          <a:prstGeom prst="rect">
            <a:avLst/>
          </a:prstGeom>
        </p:spPr>
        <p:txBody>
          <a:bodyPr/>
          <a:lstStyle/>
          <a:p>
            <a:pPr lvl="0" defTabSz="502412">
              <a:defRPr sz="1800"/>
            </a:pPr>
            <a:r>
              <a:rPr sz="4300">
                <a:latin typeface="Times New Roman"/>
                <a:ea typeface="Times New Roman"/>
                <a:cs typeface="Times New Roman"/>
                <a:sym typeface="Times New Roman"/>
              </a:rPr>
              <a:t>Università di Pisa</a:t>
            </a:r>
            <a:endParaRPr sz="4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502412">
              <a:defRPr sz="1800"/>
            </a:pPr>
            <a:r>
              <a:rPr sz="3000"/>
              <a:t>Corso di Laurea in Informatica Umanistica</a:t>
            </a:r>
            <a:endParaRPr sz="3000"/>
          </a:p>
          <a:p>
            <a:pPr lvl="0" defTabSz="502412">
              <a:defRPr sz="1800"/>
            </a:pPr>
            <a:endParaRPr sz="3000"/>
          </a:p>
          <a:p>
            <a:pPr lvl="0" defTabSz="502412">
              <a:defRPr sz="1800"/>
            </a:pPr>
            <a:r>
              <a:rPr sz="2500"/>
              <a:t>Relazione</a:t>
            </a:r>
            <a:endParaRPr sz="2500"/>
          </a:p>
          <a:p>
            <a:pPr lvl="0" defTabSz="502412">
              <a:defRPr sz="1800"/>
            </a:pPr>
            <a:endParaRPr sz="2500"/>
          </a:p>
          <a:p>
            <a:pPr lvl="0" defTabSz="393190">
              <a:spcBef>
                <a:spcPts val="2500"/>
              </a:spcBef>
              <a:defRPr sz="1800"/>
            </a:pPr>
            <a:r>
              <a:rPr sz="2400">
                <a:uFill>
                  <a:solidFill/>
                </a:uFill>
                <a:latin typeface="Times New Roman Bold"/>
                <a:ea typeface="Times New Roman Bold"/>
                <a:cs typeface="Times New Roman Bold"/>
                <a:sym typeface="Times New Roman Bold"/>
              </a:rPr>
              <a:t>CO</a:t>
            </a:r>
            <a:r>
              <a:rPr b="1" i="1"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Mode: </a:t>
            </a:r>
            <a:r>
              <a:rPr sz="2400">
                <a:uFill>
                  <a:solidFill/>
                </a:uFill>
                <a:latin typeface="Times New Roman Bold"/>
                <a:ea typeface="Times New Roman Bold"/>
                <a:cs typeface="Times New Roman Bold"/>
                <a:sym typeface="Times New Roman Bold"/>
              </a:rPr>
              <a:t>creazione e analisi</a:t>
            </a:r>
            <a:r>
              <a:rPr b="1" i="1"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400">
                <a:uFill>
                  <a:solidFill/>
                </a:uFill>
                <a:latin typeface="Times New Roman Bold"/>
                <a:ea typeface="Times New Roman Bold"/>
                <a:cs typeface="Times New Roman Bold"/>
                <a:sym typeface="Times New Roman Bold"/>
              </a:rPr>
              <a:t>del Corpus di </a:t>
            </a:r>
            <a:r>
              <a:rPr b="1" i="1" sz="24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L’Officiel de la Mode</a:t>
            </a:r>
            <a:endParaRPr b="1" i="1" sz="24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774369" algn="l" defTabSz="393190">
              <a:spcBef>
                <a:spcPts val="2500"/>
              </a:spcBef>
              <a:defRPr sz="1800"/>
            </a:pPr>
            <a:r>
              <a:rPr b="1" i="1" sz="1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						</a:t>
            </a:r>
            <a:r>
              <a:rPr sz="1500">
                <a:uFill>
                  <a:solidFill/>
                </a:uFill>
                <a:latin typeface="Times New Roman Bold"/>
                <a:ea typeface="Times New Roman Bold"/>
                <a:cs typeface="Times New Roman Bold"/>
                <a:sym typeface="Times New Roman Bold"/>
              </a:rPr>
              <a:t>Candidato:		</a:t>
            </a:r>
            <a:r>
              <a:rPr sz="1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Isabella Prisco</a:t>
            </a:r>
            <a:endParaRPr i="1" sz="15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774369" algn="l" defTabSz="393190">
              <a:spcBef>
                <a:spcPts val="2500"/>
              </a:spcBef>
              <a:defRPr sz="1800"/>
            </a:pPr>
            <a:r>
              <a:rPr i="1" sz="1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						</a:t>
            </a:r>
            <a:r>
              <a:rPr sz="1500">
                <a:uFill>
                  <a:solidFill/>
                </a:uFill>
                <a:latin typeface="Times New Roman Bold"/>
                <a:ea typeface="Times New Roman Bold"/>
                <a:cs typeface="Times New Roman Bold"/>
                <a:sym typeface="Times New Roman Bold"/>
              </a:rPr>
              <a:t>Relatore:			</a:t>
            </a:r>
            <a:r>
              <a:rPr sz="1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Alessandro Lenci</a:t>
            </a:r>
            <a:endParaRPr i="1" sz="15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indent="774369" algn="l" defTabSz="393190">
              <a:spcBef>
                <a:spcPts val="2500"/>
              </a:spcBef>
              <a:defRPr sz="1800"/>
            </a:pPr>
            <a:r>
              <a:rPr i="1" sz="1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						</a:t>
            </a:r>
            <a:r>
              <a:rPr sz="1500">
                <a:uFill>
                  <a:solidFill/>
                </a:uFill>
                <a:latin typeface="Times New Roman Bold"/>
                <a:ea typeface="Times New Roman Bold"/>
                <a:cs typeface="Times New Roman Bold"/>
                <a:sym typeface="Times New Roman Bold"/>
              </a:rPr>
              <a:t>Correlatore: 		</a:t>
            </a:r>
            <a:r>
              <a:rPr sz="1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Felice Dell’Orletta</a:t>
            </a:r>
            <a:endParaRPr sz="1500">
              <a:uFill>
                <a:solidFill/>
              </a:uFill>
              <a:latin typeface="Times New Roman Bold"/>
              <a:ea typeface="Times New Roman Bold"/>
              <a:cs typeface="Times New Roman Bold"/>
              <a:sym typeface="Times New Roman Bold"/>
            </a:endParaRPr>
          </a:p>
          <a:p>
            <a:pPr lvl="0" indent="774369" algn="l" defTabSz="393190">
              <a:spcBef>
                <a:spcPts val="2500"/>
              </a:spcBef>
              <a:defRPr sz="1800"/>
            </a:pPr>
            <a:endParaRPr i="1" sz="15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502412">
              <a:defRPr sz="1800"/>
            </a:pPr>
            <a:r>
              <a:rPr sz="1700"/>
              <a:t>Anno Accademico 2014-2015</a:t>
            </a:r>
          </a:p>
        </p:txBody>
      </p:sp>
      <p:sp>
        <p:nvSpPr>
          <p:cNvPr id="46" name="Shape 46"/>
          <p:cNvSpPr/>
          <p:nvPr>
            <p:ph type="sldNum" sz="quarter" idx="2"/>
          </p:nvPr>
        </p:nvSpPr>
        <p:spPr>
          <a:xfrm>
            <a:off x="6375348" y="9251950"/>
            <a:ext cx="241404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>
            <a:normAutofit fontScale="100000" lnSpcReduction="0"/>
          </a:bodyPr>
          <a:lstStyle/>
          <a:p>
            <a:pPr lvl="0"/>
            <a:fld id="{86CB4B4D-7CA3-9044-876B-883B54F8677D}" type="slidenum"/>
          </a:p>
        </p:txBody>
      </p:sp>
      <p:pic>
        <p:nvPicPr>
          <p:cNvPr id="4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73867" y="1082939"/>
            <a:ext cx="1536469" cy="1568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06" name="Shape 206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07" name="Shape 207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20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Shape 209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10</a:t>
            </a:r>
          </a:p>
        </p:txBody>
      </p:sp>
      <p:sp>
        <p:nvSpPr>
          <p:cNvPr id="210" name="Shape 210"/>
          <p:cNvSpPr/>
          <p:nvPr/>
        </p:nvSpPr>
        <p:spPr>
          <a:xfrm>
            <a:off x="441953" y="1339319"/>
            <a:ext cx="121208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Nell’output di Talismane:</a:t>
            </a:r>
          </a:p>
        </p:txBody>
      </p:sp>
      <p:sp>
        <p:nvSpPr>
          <p:cNvPr id="211" name="Shape 211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Talismane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Titoli e costruzione nominale</a:t>
            </a:r>
          </a:p>
        </p:txBody>
      </p:sp>
      <p:pic>
        <p:nvPicPr>
          <p:cNvPr id="212" name="image3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7558" y="1970221"/>
            <a:ext cx="5815897" cy="324784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Shape 213"/>
          <p:cNvSpPr/>
          <p:nvPr/>
        </p:nvSpPr>
        <p:spPr>
          <a:xfrm>
            <a:off x="4214298" y="2279276"/>
            <a:ext cx="3115060" cy="5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14" name="Shape 214"/>
          <p:cNvSpPr/>
          <p:nvPr/>
        </p:nvSpPr>
        <p:spPr>
          <a:xfrm>
            <a:off x="7550153" y="2133075"/>
            <a:ext cx="3112520" cy="14497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457200">
              <a:defRPr sz="1800"/>
            </a:pPr>
            <a:r>
              <a:rPr sz="2000">
                <a:solidFill>
                  <a:srgbClr val="40404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La dipendenza 0, o </a:t>
            </a:r>
            <a:r>
              <a:rPr b="1" i="1" sz="2000">
                <a:solidFill>
                  <a:srgbClr val="009193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root</a:t>
            </a:r>
            <a:r>
              <a:rPr i="1" sz="2000">
                <a:solidFill>
                  <a:srgbClr val="40404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sz="2000">
                <a:solidFill>
                  <a:srgbClr val="40404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è assegnata, nel caso in cui non vi sia forma verbale, al </a:t>
            </a:r>
            <a:r>
              <a:rPr sz="2000">
                <a:solidFill>
                  <a:srgbClr val="009193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sostantivo principale</a:t>
            </a:r>
            <a:r>
              <a:rPr sz="2000">
                <a:solidFill>
                  <a:srgbClr val="40404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dell’enunciato.</a:t>
            </a:r>
          </a:p>
        </p:txBody>
      </p:sp>
      <p:sp>
        <p:nvSpPr>
          <p:cNvPr id="215" name="Shape 215"/>
          <p:cNvSpPr/>
          <p:nvPr/>
        </p:nvSpPr>
        <p:spPr>
          <a:xfrm>
            <a:off x="402690" y="5196166"/>
            <a:ext cx="121208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Esempi in 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</a:p>
        </p:txBody>
      </p:sp>
      <p:sp>
        <p:nvSpPr>
          <p:cNvPr id="216" name="Shape 216"/>
          <p:cNvSpPr/>
          <p:nvPr/>
        </p:nvSpPr>
        <p:spPr>
          <a:xfrm>
            <a:off x="380918" y="5705683"/>
            <a:ext cx="6908046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18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7F7F7F"/>
                </a:solidFill>
                <a:uFill>
                  <a:solidFill/>
                </a:uFill>
              </a:rPr>
              <a:t>Pantalon la liberté à deux jambes!</a:t>
            </a:r>
          </a:p>
        </p:txBody>
      </p:sp>
      <p:sp>
        <p:nvSpPr>
          <p:cNvPr id="217" name="Shape 217"/>
          <p:cNvSpPr/>
          <p:nvPr/>
        </p:nvSpPr>
        <p:spPr>
          <a:xfrm>
            <a:off x="402691" y="6143097"/>
            <a:ext cx="12120896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18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7F7F7F"/>
                </a:solidFill>
                <a:uFill>
                  <a:solidFill/>
                </a:uFill>
              </a:rPr>
              <a:t>Pour les femmes, des coordonnés souples, pantalons, chemisiers, jupes, pulls et petits talons.</a:t>
            </a:r>
          </a:p>
        </p:txBody>
      </p:sp>
      <p:sp>
        <p:nvSpPr>
          <p:cNvPr id="218" name="Shape 218"/>
          <p:cNvSpPr/>
          <p:nvPr/>
        </p:nvSpPr>
        <p:spPr>
          <a:xfrm>
            <a:off x="402691" y="7292547"/>
            <a:ext cx="12120896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18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7F7F7F"/>
                </a:solidFill>
                <a:uFill>
                  <a:solidFill/>
                </a:uFill>
              </a:rPr>
              <a:t>Le Beach Fashion Festival de Rio: le carnaval de la mode à la plage.</a:t>
            </a:r>
          </a:p>
        </p:txBody>
      </p:sp>
      <p:sp>
        <p:nvSpPr>
          <p:cNvPr id="219" name="Shape 219"/>
          <p:cNvSpPr/>
          <p:nvPr/>
        </p:nvSpPr>
        <p:spPr>
          <a:xfrm>
            <a:off x="402690" y="6847214"/>
            <a:ext cx="12120899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18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7F7F7F"/>
                </a:solidFill>
                <a:uFill>
                  <a:solidFill/>
                </a:uFill>
              </a:rPr>
              <a:t>Elizabeth Street au coeur de Belgravia, une nouvelle enclave du luxe britannique.</a:t>
            </a:r>
          </a:p>
        </p:txBody>
      </p:sp>
      <p:sp>
        <p:nvSpPr>
          <p:cNvPr id="220" name="Shape 220"/>
          <p:cNvSpPr/>
          <p:nvPr/>
        </p:nvSpPr>
        <p:spPr>
          <a:xfrm>
            <a:off x="402690" y="7737878"/>
            <a:ext cx="12120899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 defTabSz="457200">
              <a:defRPr sz="18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 lvl="0"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7F7F7F"/>
                </a:solidFill>
                <a:uFill>
                  <a:solidFill/>
                </a:uFill>
              </a:rPr>
              <a:t>Tendances: avant-première printemps-été 2006. Coup d'oeil panoramique sur les meilleurs modèles et les grandes tendances de l'été prochain.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23" name="Shape 223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24" name="Shape 224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22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hape 226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11</a:t>
            </a:r>
          </a:p>
        </p:txBody>
      </p:sp>
      <p:sp>
        <p:nvSpPr>
          <p:cNvPr id="227" name="Shape 227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</a:t>
            </a:r>
          </a:p>
        </p:txBody>
      </p:sp>
      <p:sp>
        <p:nvSpPr>
          <p:cNvPr id="228" name="Shape 228"/>
          <p:cNvSpPr/>
          <p:nvPr/>
        </p:nvSpPr>
        <p:spPr>
          <a:xfrm>
            <a:off x="441953" y="1339314"/>
            <a:ext cx="12120896" cy="1270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spcBef>
                <a:spcPts val="3200"/>
              </a:spcBef>
              <a:defRPr sz="1800"/>
            </a:pPr>
            <a:r>
              <a:rPr sz="28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EXTra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strumento utile all’estrazione ed elaborazione della terminologia, in particolare di combinazioni di parole (</a:t>
            </a:r>
            <a:r>
              <a:rPr i="1" sz="2400"/>
              <a:t>multiword terms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).</a:t>
            </a:r>
          </a:p>
        </p:txBody>
      </p:sp>
      <p:sp>
        <p:nvSpPr>
          <p:cNvPr id="229" name="Shape 229"/>
          <p:cNvSpPr/>
          <p:nvPr/>
        </p:nvSpPr>
        <p:spPr>
          <a:xfrm>
            <a:off x="441952" y="3629301"/>
            <a:ext cx="121208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configurazione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di EXTra per 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Mode,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prevede:</a:t>
            </a:r>
          </a:p>
        </p:txBody>
      </p:sp>
      <p:sp>
        <p:nvSpPr>
          <p:cNvPr id="230" name="Shape 230"/>
          <p:cNvSpPr/>
          <p:nvPr/>
        </p:nvSpPr>
        <p:spPr>
          <a:xfrm>
            <a:off x="441952" y="4238902"/>
            <a:ext cx="12120896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testo di output dell’analisi dei </a:t>
            </a:r>
            <a:r>
              <a:rPr sz="2400"/>
              <a:t>POS tag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;</a:t>
            </a:r>
          </a:p>
        </p:txBody>
      </p:sp>
      <p:sp>
        <p:nvSpPr>
          <p:cNvPr id="231" name="Shape 231"/>
          <p:cNvSpPr/>
          <p:nvPr/>
        </p:nvSpPr>
        <p:spPr>
          <a:xfrm>
            <a:off x="441952" y="4869908"/>
            <a:ext cx="12120896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serie di </a:t>
            </a:r>
            <a:r>
              <a:rPr i="1" sz="2400"/>
              <a:t>patterns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composta da liste di sequenze di POS tag innestate (NC, ADJ);</a:t>
            </a:r>
          </a:p>
        </p:txBody>
      </p:sp>
      <p:sp>
        <p:nvSpPr>
          <p:cNvPr id="232" name="Shape 232"/>
          <p:cNvSpPr/>
          <p:nvPr/>
        </p:nvSpPr>
        <p:spPr>
          <a:xfrm>
            <a:off x="441952" y="5500810"/>
            <a:ext cx="12120896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lista di </a:t>
            </a:r>
            <a:r>
              <a:rPr i="1" sz="2400"/>
              <a:t>stop words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(lemma être e avoir) e lista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di </a:t>
            </a:r>
            <a:r>
              <a:rPr sz="2400"/>
              <a:t>POS ignored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(P,PD);</a:t>
            </a:r>
          </a:p>
        </p:txBody>
      </p:sp>
      <p:sp>
        <p:nvSpPr>
          <p:cNvPr id="233" name="Shape 233"/>
          <p:cNvSpPr/>
          <p:nvPr/>
        </p:nvSpPr>
        <p:spPr>
          <a:xfrm>
            <a:off x="441952" y="6134397"/>
            <a:ext cx="12120896" cy="469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soglia </a:t>
            </a:r>
            <a:r>
              <a:rPr sz="2400"/>
              <a:t>minima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di </a:t>
            </a:r>
            <a:r>
              <a:rPr sz="2400"/>
              <a:t>frequenza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= 4 che estrae combinazioni con frequenza minima di 5;</a:t>
            </a:r>
          </a:p>
        </p:txBody>
      </p:sp>
      <p:sp>
        <p:nvSpPr>
          <p:cNvPr id="234" name="Shape 234"/>
          <p:cNvSpPr/>
          <p:nvPr/>
        </p:nvSpPr>
        <p:spPr>
          <a:xfrm>
            <a:off x="441952" y="6762718"/>
            <a:ext cx="12120896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/>
              <a:t>misura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di </a:t>
            </a:r>
            <a:r>
              <a:rPr sz="2400"/>
              <a:t>associazione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= PLMI (Positive Local Mutual Information).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2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presetClass="entr" presetSubtype="32" presetID="4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7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1" grpId="2"/>
      <p:bldP build="whole" bldLvl="1" animBg="1" rev="0" advAuto="0" spid="230" grpId="1"/>
      <p:bldP build="whole" bldLvl="1" animBg="1" rev="0" advAuto="0" spid="233" grpId="4"/>
      <p:bldP build="whole" bldLvl="1" animBg="1" rev="0" advAuto="0" spid="234" grpId="5"/>
      <p:bldP build="whole" bldLvl="1" animBg="1" rev="0" advAuto="0" spid="232" grpId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37" name="Shape 237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38" name="Shape 238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23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Shape 240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12</a:t>
            </a:r>
          </a:p>
        </p:txBody>
      </p:sp>
      <p:sp>
        <p:nvSpPr>
          <p:cNvPr id="241" name="Shape 241"/>
          <p:cNvSpPr/>
          <p:nvPr/>
        </p:nvSpPr>
        <p:spPr>
          <a:xfrm>
            <a:off x="441952" y="1264968"/>
            <a:ext cx="1212089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forza di associazione </a:t>
            </a:r>
            <a:r>
              <a:rPr sz="30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σ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della combinazione di termini (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terms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) &lt;w1, w2&gt; è pari a: </a:t>
            </a:r>
          </a:p>
        </p:txBody>
      </p:sp>
      <p:sp>
        <p:nvSpPr>
          <p:cNvPr id="242" name="Shape 242"/>
          <p:cNvSpPr/>
          <p:nvPr/>
        </p:nvSpPr>
        <p:spPr>
          <a:xfrm>
            <a:off x="4302626" y="1910419"/>
            <a:ext cx="4399546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spcBef>
                <a:spcPts val="1200"/>
              </a:spcBef>
              <a:defRPr sz="2700">
                <a:solidFill>
                  <a:srgbClr val="367DA2"/>
                </a:solidFill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367DA2"/>
                </a:solidFill>
              </a:rPr>
              <a:t>σ (&lt;w1, w2&gt;) = S(w1) * S(w2)</a:t>
            </a:r>
          </a:p>
        </p:txBody>
      </p:sp>
      <p:sp>
        <p:nvSpPr>
          <p:cNvPr id="243" name="Shape 243"/>
          <p:cNvSpPr/>
          <p:nvPr/>
        </p:nvSpPr>
        <p:spPr>
          <a:xfrm flipV="1">
            <a:off x="707906" y="7260048"/>
            <a:ext cx="4" cy="95005"/>
          </a:xfrm>
          <a:prstGeom prst="line">
            <a:avLst/>
          </a:prstGeom>
          <a:ln>
            <a:solidFill>
              <a:srgbClr val="367DA2"/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44" name="Shape 244"/>
          <p:cNvSpPr/>
          <p:nvPr/>
        </p:nvSpPr>
        <p:spPr>
          <a:xfrm>
            <a:off x="740435" y="2651120"/>
            <a:ext cx="4514173" cy="1013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dove:	S(w</a:t>
            </a:r>
            <a:r>
              <a:rPr baseline="-5998"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) = 1 se w</a:t>
            </a:r>
            <a:r>
              <a:rPr baseline="-5998"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 è una parola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		S(w</a:t>
            </a:r>
            <a:r>
              <a:rPr baseline="-5998"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) = log2( σ (w</a:t>
            </a:r>
            <a:r>
              <a:rPr baseline="-5998"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)) / k se w</a:t>
            </a:r>
            <a:r>
              <a:rPr baseline="-5998"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 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∈ T </a:t>
            </a:r>
          </a:p>
        </p:txBody>
      </p:sp>
      <p:sp>
        <p:nvSpPr>
          <p:cNvPr id="245" name="Shape 245"/>
          <p:cNvSpPr/>
          <p:nvPr/>
        </p:nvSpPr>
        <p:spPr>
          <a:xfrm>
            <a:off x="4023031" y="3042400"/>
            <a:ext cx="3115061" cy="2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46" name="Shape 246"/>
          <p:cNvSpPr/>
          <p:nvPr/>
        </p:nvSpPr>
        <p:spPr>
          <a:xfrm>
            <a:off x="4018343" y="3026617"/>
            <a:ext cx="4" cy="262771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47" name="Shape 247"/>
          <p:cNvSpPr/>
          <p:nvPr/>
        </p:nvSpPr>
        <p:spPr>
          <a:xfrm>
            <a:off x="7219170" y="2730250"/>
            <a:ext cx="4892164" cy="8555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just" defTabSz="457200">
              <a:defRPr sz="1500">
                <a:solidFill>
                  <a:srgbClr val="40404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500">
                <a:solidFill>
                  <a:srgbClr val="404040"/>
                </a:solidFill>
                <a:uFill>
                  <a:solidFill/>
                </a:uFill>
              </a:rPr>
              <a:t>Il parametro k controlla il contributo del sotto-elemento sull’intera combinazione di termini; il suo valore è inversamente proporzionale alla precedenza assegnata alle combinazioni più lunghe. Nel caso di COMode è pari a 1.</a:t>
            </a:r>
          </a:p>
        </p:txBody>
      </p:sp>
      <p:sp>
        <p:nvSpPr>
          <p:cNvPr id="248" name="Shape 248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</a:t>
            </a:r>
          </a:p>
        </p:txBody>
      </p:sp>
      <p:sp>
        <p:nvSpPr>
          <p:cNvPr id="249" name="Shape 249"/>
          <p:cNvSpPr/>
          <p:nvPr/>
        </p:nvSpPr>
        <p:spPr>
          <a:xfrm>
            <a:off x="207902" y="4444227"/>
            <a:ext cx="12588996" cy="39240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 defTabSz="457200">
              <a:defRPr sz="1800"/>
            </a:pPr>
            <a:r>
              <a:rPr sz="23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[</a:t>
            </a:r>
            <a:r>
              <a:rPr sz="2300">
                <a:solidFill>
                  <a:srgbClr val="367DA2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[</a:t>
            </a:r>
            <a:r>
              <a:rPr sz="2300"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retour(‘NC’), du(‘PD’), chemisier(‘NC’)</a:t>
            </a:r>
            <a:r>
              <a:rPr sz="2300">
                <a:solidFill>
                  <a:srgbClr val="367DA2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]</a:t>
            </a:r>
            <a:r>
              <a:rPr sz="2300"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, en(‘P’) crêpe(’NC’)</a:t>
            </a:r>
            <a:r>
              <a:rPr sz="23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]</a:t>
            </a:r>
            <a:endParaRPr sz="2300">
              <a:solidFill>
                <a:srgbClr val="7F7F7F"/>
              </a:solidFill>
              <a:uFill>
                <a:solidFill/>
              </a:u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algn="just" defTabSz="457200">
              <a:defRPr sz="1800"/>
            </a:pPr>
            <a:endParaRPr sz="2300">
              <a:solidFill>
                <a:srgbClr val="7F7F7F"/>
              </a:solidFill>
              <a:uFill>
                <a:solidFill/>
              </a:uFill>
              <a:latin typeface="Times Roman"/>
              <a:ea typeface="Times Roman"/>
              <a:cs typeface="Times Roman"/>
              <a:sym typeface="Times Roman"/>
            </a:endParaRPr>
          </a:p>
          <a:p>
            <a:pPr lvl="0" marL="462461" indent="-462461" algn="just" defTabSz="457200">
              <a:spcBef>
                <a:spcPts val="1200"/>
              </a:spcBef>
              <a:buSzPct val="120000"/>
              <a:buFont typeface="Times New Roman"/>
              <a:buChar char="-"/>
              <a:defRPr sz="1800"/>
            </a:pPr>
            <a:r>
              <a:rPr sz="2300">
                <a:latin typeface="Times New Roman"/>
                <a:ea typeface="Times New Roman"/>
                <a:cs typeface="Times New Roman"/>
                <a:sym typeface="Times New Roman"/>
              </a:rPr>
              <a:t>nel</a:t>
            </a:r>
            <a:r>
              <a:rPr sz="2300">
                <a:solidFill>
                  <a:srgbClr val="FF5F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300">
                <a:solidFill>
                  <a:srgbClr val="367DA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primo passaggio</a:t>
            </a:r>
            <a:r>
              <a:rPr sz="2300">
                <a:solidFill>
                  <a:srgbClr val="FF5F5E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2300">
                <a:latin typeface="Times New Roman"/>
                <a:ea typeface="Times New Roman"/>
                <a:cs typeface="Times New Roman"/>
                <a:sym typeface="Times New Roman"/>
              </a:rPr>
              <a:t>EXTra calcola la forza di associazione tra i suoi sotto-elementi: </a:t>
            </a:r>
            <a:endParaRPr sz="2300">
              <a:latin typeface="Times Roman"/>
              <a:ea typeface="Times Roman"/>
              <a:cs typeface="Times Roman"/>
              <a:sym typeface="Times Roman"/>
            </a:endParaRPr>
          </a:p>
          <a:p>
            <a:pPr lvl="0" algn="l" defTabSz="457200">
              <a:spcBef>
                <a:spcPts val="1200"/>
              </a:spcBef>
              <a:defRPr sz="1800"/>
            </a:pPr>
            <a:r>
              <a:rPr sz="2300">
                <a:latin typeface="Times Roman"/>
                <a:ea typeface="Times Roman"/>
                <a:cs typeface="Times Roman"/>
                <a:sym typeface="Times Roman"/>
              </a:rPr>
              <a:t>	</a:t>
            </a:r>
            <a:r>
              <a:rPr sz="2300">
                <a:solidFill>
                  <a:srgbClr val="367DA2"/>
                </a:solidFill>
                <a:latin typeface="Menlo Regular"/>
                <a:ea typeface="Menlo Regular"/>
                <a:cs typeface="Menlo Regular"/>
                <a:sym typeface="Menlo Regular"/>
              </a:rPr>
              <a:t>[</a:t>
            </a:r>
            <a:r>
              <a:rPr sz="2300">
                <a:latin typeface="Menlo Regular"/>
                <a:ea typeface="Menlo Regular"/>
                <a:cs typeface="Menlo Regular"/>
                <a:sym typeface="Menlo Regular"/>
              </a:rPr>
              <a:t>retour-NC, </a:t>
            </a:r>
            <a:r>
              <a:rPr sz="2300">
                <a:solidFill>
                  <a:srgbClr val="BFBFBF"/>
                </a:solidFill>
                <a:latin typeface="Menlo Regular"/>
                <a:ea typeface="Menlo Regular"/>
                <a:cs typeface="Menlo Regular"/>
                <a:sym typeface="Menlo Regular"/>
              </a:rPr>
              <a:t>du-PD</a:t>
            </a:r>
            <a:r>
              <a:rPr sz="2300">
                <a:latin typeface="Menlo Regular"/>
                <a:ea typeface="Menlo Regular"/>
                <a:cs typeface="Menlo Regular"/>
                <a:sym typeface="Menlo Regular"/>
              </a:rPr>
              <a:t>, chemisier-NC</a:t>
            </a:r>
            <a:r>
              <a:rPr sz="2300">
                <a:solidFill>
                  <a:srgbClr val="367DA2"/>
                </a:solidFill>
                <a:latin typeface="Menlo Regular"/>
                <a:ea typeface="Menlo Regular"/>
                <a:cs typeface="Menlo Regular"/>
                <a:sym typeface="Menlo Regular"/>
              </a:rPr>
              <a:t>]</a:t>
            </a:r>
            <a:endParaRPr sz="2300">
              <a:solidFill>
                <a:srgbClr val="367DA2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462461" indent="-462461" algn="just" defTabSz="457200">
              <a:spcBef>
                <a:spcPts val="1200"/>
              </a:spcBef>
              <a:buSzPct val="120000"/>
              <a:buFont typeface="Times New Roman"/>
              <a:buChar char="-"/>
              <a:defRPr sz="1800"/>
            </a:pPr>
            <a:r>
              <a:rPr sz="2300">
                <a:latin typeface="Times New Roman"/>
                <a:ea typeface="Times New Roman"/>
                <a:cs typeface="Times New Roman"/>
                <a:sym typeface="Times New Roman"/>
              </a:rPr>
              <a:t>nel</a:t>
            </a:r>
            <a:r>
              <a:rPr sz="2300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secondo passaggio</a:t>
            </a:r>
            <a:r>
              <a:rPr sz="2300">
                <a:latin typeface="Times New Roman"/>
                <a:ea typeface="Times New Roman"/>
                <a:cs typeface="Times New Roman"/>
                <a:sym typeface="Times New Roman"/>
              </a:rPr>
              <a:t> EXTra, appartenendo l’associazione dei suoi sotto-elementi all’insieme T, calcola la forza di associazione tra:         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spcBef>
                <a:spcPts val="1200"/>
              </a:spcBef>
              <a:defRPr sz="1800"/>
            </a:pPr>
            <a:r>
              <a:rPr sz="23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sz="23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[</a:t>
            </a:r>
            <a:r>
              <a:rPr sz="2300">
                <a:latin typeface="Menlo Regular"/>
                <a:ea typeface="Menlo Regular"/>
                <a:cs typeface="Menlo Regular"/>
                <a:sym typeface="Menlo Regular"/>
              </a:rPr>
              <a:t>retour_du_chemisier, </a:t>
            </a:r>
            <a:r>
              <a:rPr sz="2300">
                <a:solidFill>
                  <a:srgbClr val="BFBFBF"/>
                </a:solidFill>
                <a:latin typeface="Menlo Regular"/>
                <a:ea typeface="Menlo Regular"/>
                <a:cs typeface="Menlo Regular"/>
                <a:sym typeface="Menlo Regular"/>
              </a:rPr>
              <a:t>en</a:t>
            </a:r>
            <a:r>
              <a:rPr sz="2300">
                <a:latin typeface="Menlo Regular"/>
                <a:ea typeface="Menlo Regular"/>
                <a:cs typeface="Menlo Regular"/>
                <a:sym typeface="Menlo Regular"/>
              </a:rPr>
              <a:t>, crêpe</a:t>
            </a:r>
            <a:r>
              <a:rPr sz="23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]</a:t>
            </a:r>
            <a:endParaRPr sz="2300">
              <a:solidFill>
                <a:srgbClr val="7F7F7F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marL="346845" indent="-346845" algn="l" defTabSz="457200">
              <a:buSzPct val="120000"/>
              <a:buFont typeface="Times New Roman"/>
              <a:buChar char="-"/>
              <a:defRPr sz="1800"/>
            </a:pPr>
            <a:r>
              <a:rPr sz="23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il calcolo della “</a:t>
            </a:r>
            <a:r>
              <a:rPr i="1" sz="23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termhood”</a:t>
            </a:r>
            <a:r>
              <a:rPr sz="23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3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defTabSz="457200">
              <a:spcBef>
                <a:spcPts val="1200"/>
              </a:spcBef>
              <a:defRPr sz="1800"/>
            </a:pPr>
            <a:r>
              <a:rPr i="1" sz="2300">
                <a:solidFill>
                  <a:srgbClr val="175778"/>
                </a:solidFill>
                <a:latin typeface="Times Roman"/>
                <a:ea typeface="Times Roman"/>
                <a:cs typeface="Times Roman"/>
                <a:sym typeface="Times Roman"/>
              </a:rPr>
              <a:t>σ </a:t>
            </a:r>
            <a:r>
              <a:rPr sz="2300">
                <a:solidFill>
                  <a:srgbClr val="17577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(retour</a:t>
            </a:r>
            <a:r>
              <a:rPr sz="2300">
                <a:solidFill>
                  <a:srgbClr val="175778"/>
                </a:solidFill>
                <a:latin typeface="Times Roman"/>
                <a:ea typeface="Times Roman"/>
                <a:cs typeface="Times Roman"/>
                <a:sym typeface="Times Roman"/>
              </a:rPr>
              <a:t>_du_chemisier</a:t>
            </a:r>
            <a:r>
              <a:rPr sz="2300">
                <a:solidFill>
                  <a:srgbClr val="17577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en_crêpe) = </a:t>
            </a:r>
            <a:r>
              <a:rPr i="1" sz="2300">
                <a:solidFill>
                  <a:srgbClr val="175778"/>
                </a:solidFill>
                <a:latin typeface="Times Roman"/>
                <a:ea typeface="Times Roman"/>
                <a:cs typeface="Times Roman"/>
                <a:sym typeface="Times Roman"/>
              </a:rPr>
              <a:t>S </a:t>
            </a:r>
            <a:r>
              <a:rPr sz="2300">
                <a:solidFill>
                  <a:srgbClr val="17577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(retour</a:t>
            </a:r>
            <a:r>
              <a:rPr sz="2300">
                <a:solidFill>
                  <a:srgbClr val="175778"/>
                </a:solidFill>
                <a:latin typeface="Times Roman"/>
                <a:ea typeface="Times Roman"/>
                <a:cs typeface="Times Roman"/>
                <a:sym typeface="Times Roman"/>
              </a:rPr>
              <a:t>_du_chemisier</a:t>
            </a:r>
            <a:r>
              <a:rPr sz="2300">
                <a:solidFill>
                  <a:srgbClr val="17577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 * </a:t>
            </a:r>
            <a:r>
              <a:rPr i="1" sz="2300">
                <a:solidFill>
                  <a:srgbClr val="175778"/>
                </a:solidFill>
                <a:latin typeface="Times Roman"/>
                <a:ea typeface="Times Roman"/>
                <a:cs typeface="Times Roman"/>
                <a:sym typeface="Times Roman"/>
              </a:rPr>
              <a:t>S </a:t>
            </a:r>
            <a:r>
              <a:rPr sz="2300">
                <a:solidFill>
                  <a:srgbClr val="17577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(en_crêpe)</a:t>
            </a:r>
          </a:p>
        </p:txBody>
      </p:sp>
      <p:sp>
        <p:nvSpPr>
          <p:cNvPr id="250" name="Shape 250"/>
          <p:cNvSpPr/>
          <p:nvPr/>
        </p:nvSpPr>
        <p:spPr>
          <a:xfrm>
            <a:off x="473692" y="4844712"/>
            <a:ext cx="7089304" cy="1"/>
          </a:xfrm>
          <a:prstGeom prst="line">
            <a:avLst/>
          </a:prstGeom>
          <a:ln>
            <a:solidFill>
              <a:srgbClr val="367DA2"/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51" name="Shape 251"/>
          <p:cNvSpPr/>
          <p:nvPr/>
        </p:nvSpPr>
        <p:spPr>
          <a:xfrm>
            <a:off x="273167" y="5006095"/>
            <a:ext cx="11250318" cy="1"/>
          </a:xfrm>
          <a:prstGeom prst="line">
            <a:avLst/>
          </a:prstGeom>
          <a:ln>
            <a:solidFill>
              <a:srgbClr val="7F7F7F"/>
            </a:solidFill>
            <a:custDash>
              <a:ds d="200000" sp="200000"/>
            </a:custDash>
            <a:miter lim="400000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52" name="Shape 252"/>
          <p:cNvSpPr/>
          <p:nvPr/>
        </p:nvSpPr>
        <p:spPr>
          <a:xfrm>
            <a:off x="441952" y="3742552"/>
            <a:ext cx="1212089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sz="15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Pattern:					[[‘nc','pd','nc'],'p','nc']</a:t>
            </a:r>
            <a:endParaRPr sz="1500">
              <a:solidFill>
                <a:srgbClr val="AE1916"/>
              </a:solidFill>
              <a:uFill>
                <a:solidFill/>
              </a:u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algn="l" defTabSz="457200">
              <a:defRPr sz="1800"/>
            </a:pPr>
            <a:r>
              <a:rPr sz="15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Combinazione di termini:	“retour du chemisier en crêpe”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0" grpId="1"/>
      <p:bldP build="whole" bldLvl="1" animBg="1" rev="0" advAuto="0" spid="251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55" name="Shape 255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56" name="Shape 256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25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Shape 258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13</a:t>
            </a:r>
          </a:p>
        </p:txBody>
      </p:sp>
      <p:sp>
        <p:nvSpPr>
          <p:cNvPr id="259" name="Shape 259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per CO</a:t>
            </a:r>
            <a:r>
              <a:rPr i="1"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 nomi comuni</a:t>
            </a:r>
          </a:p>
        </p:txBody>
      </p:sp>
      <p:sp>
        <p:nvSpPr>
          <p:cNvPr id="260" name="Shape 260"/>
          <p:cNvSpPr/>
          <p:nvPr/>
        </p:nvSpPr>
        <p:spPr>
          <a:xfrm>
            <a:off x="624571" y="1523471"/>
            <a:ext cx="1175565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I patterns dell’estrazione prevedono nomi comuni, aggettivi / participi passati, e verbi. Dai risultati ottenuti, emergono:</a:t>
            </a:r>
          </a:p>
        </p:txBody>
      </p:sp>
      <p:sp>
        <p:nvSpPr>
          <p:cNvPr id="261" name="Shape 261"/>
          <p:cNvSpPr/>
          <p:nvPr/>
        </p:nvSpPr>
        <p:spPr>
          <a:xfrm>
            <a:off x="554806" y="2430074"/>
            <a:ext cx="118951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88167" indent="-788167" algn="l">
              <a:buSzPct val="120000"/>
              <a:buChar char="-"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terminologie tipiche del linguaggio di moda;</a:t>
            </a:r>
          </a:p>
        </p:txBody>
      </p:sp>
      <p:sp>
        <p:nvSpPr>
          <p:cNvPr id="262" name="Shape 262"/>
          <p:cNvSpPr/>
          <p:nvPr/>
        </p:nvSpPr>
        <p:spPr>
          <a:xfrm>
            <a:off x="700527" y="3084915"/>
            <a:ext cx="11603746" cy="1668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mise-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en-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scène-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 			messa in scena			65.4839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goût-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jour-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	gusto del giorno			54.7124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mode-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masculin-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				moda maschile			49.4839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grand-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magasin-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	grande magazzino		47.8083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campagne-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publicitaire-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	campagna pubblicitaria	44.3178</a:t>
            </a:r>
          </a:p>
        </p:txBody>
      </p:sp>
      <p:sp>
        <p:nvSpPr>
          <p:cNvPr id="263" name="Shape 263"/>
          <p:cNvSpPr/>
          <p:nvPr/>
        </p:nvSpPr>
        <p:spPr>
          <a:xfrm>
            <a:off x="554804" y="5292772"/>
            <a:ext cx="118951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88167" indent="-788167" algn="l">
              <a:buSzPct val="120000"/>
              <a:buChar char="-"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espressioni che indicano alcune professioni del sistema;</a:t>
            </a:r>
          </a:p>
        </p:txBody>
      </p:sp>
      <p:sp>
        <p:nvSpPr>
          <p:cNvPr id="264" name="Shape 264"/>
          <p:cNvSpPr/>
          <p:nvPr/>
        </p:nvSpPr>
        <p:spPr>
          <a:xfrm>
            <a:off x="772485" y="5923679"/>
            <a:ext cx="11603744" cy="1353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directeur-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artistique-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	direttore artistico			78.6356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top-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models-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					top model				78.6356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créateur-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mode-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creatore di moda			54.2703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grand-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couturier-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stilista					41.8322</a:t>
            </a:r>
          </a:p>
        </p:txBody>
      </p:sp>
      <p:sp>
        <p:nvSpPr>
          <p:cNvPr id="265" name="Shape 265"/>
          <p:cNvSpPr/>
          <p:nvPr/>
        </p:nvSpPr>
        <p:spPr>
          <a:xfrm>
            <a:off x="7517782" y="5677094"/>
            <a:ext cx="189742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700">
                <a:solidFill>
                  <a:srgbClr val="367DA2"/>
                </a:solidFill>
                <a:uFill>
                  <a:solidFill/>
                </a:u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367DA2"/>
                </a:solidFill>
                <a:uFill>
                  <a:solidFill/>
                </a:uFill>
              </a:rPr>
              <a:t>PLMI</a:t>
            </a:r>
          </a:p>
        </p:txBody>
      </p:sp>
      <p:sp>
        <p:nvSpPr>
          <p:cNvPr id="266" name="Shape 266"/>
          <p:cNvSpPr/>
          <p:nvPr/>
        </p:nvSpPr>
        <p:spPr>
          <a:xfrm>
            <a:off x="7517782" y="2843078"/>
            <a:ext cx="189742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700">
                <a:solidFill>
                  <a:srgbClr val="367DA2"/>
                </a:solidFill>
                <a:uFill>
                  <a:solidFill/>
                </a:u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367DA2"/>
                </a:solidFill>
                <a:uFill>
                  <a:solidFill/>
                </a:uFill>
              </a:rPr>
              <a:t>PLMI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69" name="Shape 269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70" name="Shape 270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271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Shape 272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14</a:t>
            </a:r>
          </a:p>
        </p:txBody>
      </p:sp>
      <p:sp>
        <p:nvSpPr>
          <p:cNvPr id="273" name="Shape 273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per CO</a:t>
            </a:r>
            <a:r>
              <a:rPr i="1"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 nomi comuni</a:t>
            </a:r>
          </a:p>
        </p:txBody>
      </p:sp>
      <p:sp>
        <p:nvSpPr>
          <p:cNvPr id="274" name="Shape 274"/>
          <p:cNvSpPr/>
          <p:nvPr/>
        </p:nvSpPr>
        <p:spPr>
          <a:xfrm>
            <a:off x="554806" y="1339319"/>
            <a:ext cx="118951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88167" indent="-788167" algn="l">
              <a:buSzPct val="120000"/>
              <a:buChar char="-"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costruzioni utilizzate per definire le tempistiche delle collezioni;</a:t>
            </a:r>
          </a:p>
        </p:txBody>
      </p:sp>
      <p:sp>
        <p:nvSpPr>
          <p:cNvPr id="275" name="Shape 275"/>
          <p:cNvSpPr/>
          <p:nvPr/>
        </p:nvSpPr>
        <p:spPr>
          <a:xfrm>
            <a:off x="441952" y="2116271"/>
            <a:ext cx="12120896" cy="1353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premier-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collection-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prima collezione			70.2048 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collection-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croisière-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	collezione crociera		49.9567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nouveau-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ligne-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	nuova linea				45.0472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premier-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défilé-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prima sfilata				37.4216</a:t>
            </a:r>
          </a:p>
        </p:txBody>
      </p:sp>
      <p:sp>
        <p:nvSpPr>
          <p:cNvPr id="276" name="Shape 276"/>
          <p:cNvSpPr/>
          <p:nvPr/>
        </p:nvSpPr>
        <p:spPr>
          <a:xfrm>
            <a:off x="7274214" y="1787618"/>
            <a:ext cx="189742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700">
                <a:solidFill>
                  <a:srgbClr val="367DA2"/>
                </a:solidFill>
                <a:uFill>
                  <a:solidFill/>
                </a:u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367DA2"/>
                </a:solidFill>
                <a:uFill>
                  <a:solidFill/>
                </a:uFill>
              </a:rPr>
              <a:t>PLMI</a:t>
            </a:r>
          </a:p>
        </p:txBody>
      </p:sp>
      <p:sp>
        <p:nvSpPr>
          <p:cNvPr id="277" name="Shape 277"/>
          <p:cNvSpPr/>
          <p:nvPr/>
        </p:nvSpPr>
        <p:spPr>
          <a:xfrm>
            <a:off x="336752" y="3776494"/>
            <a:ext cx="118951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88167" indent="-788167" algn="l">
              <a:buSzPct val="120000"/>
              <a:buChar char="-"/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concatenazioni di termini per definire capi d’abbigliamento.</a:t>
            </a:r>
          </a:p>
        </p:txBody>
      </p:sp>
      <p:sp>
        <p:nvSpPr>
          <p:cNvPr id="278" name="Shape 278"/>
          <p:cNvSpPr/>
          <p:nvPr/>
        </p:nvSpPr>
        <p:spPr>
          <a:xfrm>
            <a:off x="525783" y="4553451"/>
            <a:ext cx="11953234" cy="1353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robe-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soir-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	abito da sera				74.7249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maillot-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bain-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costume da bagno		65.4839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veste-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court-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				giacca corta				44.3178</a:t>
            </a:r>
            <a:endParaRPr sz="20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petit-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ADJ  </a:t>
            </a:r>
            <a:r>
              <a:rPr sz="20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talon-</a:t>
            </a:r>
            <a:r>
              <a:rPr sz="20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NC				tacchi bassi				29.6878</a:t>
            </a:r>
          </a:p>
        </p:txBody>
      </p:sp>
      <p:sp>
        <p:nvSpPr>
          <p:cNvPr id="279" name="Shape 279"/>
          <p:cNvSpPr/>
          <p:nvPr/>
        </p:nvSpPr>
        <p:spPr>
          <a:xfrm>
            <a:off x="7274214" y="4228512"/>
            <a:ext cx="189742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457200">
              <a:defRPr sz="1700">
                <a:solidFill>
                  <a:srgbClr val="367DA2"/>
                </a:solidFill>
                <a:uFill>
                  <a:solidFill/>
                </a:u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700">
                <a:solidFill>
                  <a:srgbClr val="367DA2"/>
                </a:solidFill>
                <a:uFill>
                  <a:solidFill/>
                </a:uFill>
              </a:rPr>
              <a:t>PLMI</a:t>
            </a:r>
          </a:p>
        </p:txBody>
      </p:sp>
      <p:sp>
        <p:nvSpPr>
          <p:cNvPr id="280" name="Shape 280"/>
          <p:cNvSpPr/>
          <p:nvPr/>
        </p:nvSpPr>
        <p:spPr>
          <a:xfrm>
            <a:off x="624571" y="6213671"/>
            <a:ext cx="1175565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 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terms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con il valore di forza di associazione più alto sono:</a:t>
            </a:r>
          </a:p>
        </p:txBody>
      </p:sp>
      <p:sp>
        <p:nvSpPr>
          <p:cNvPr id="281" name="Shape 281"/>
          <p:cNvSpPr/>
          <p:nvPr/>
        </p:nvSpPr>
        <p:spPr>
          <a:xfrm>
            <a:off x="554806" y="6844577"/>
            <a:ext cx="118951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338742" indent="-338742" algn="l">
              <a:buSzPct val="45000"/>
              <a:buBlip>
                <a:blip r:embed="rId3"/>
              </a:buBlip>
              <a:defRPr sz="1800"/>
            </a:pP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haut-</a:t>
            </a:r>
            <a:r>
              <a:rPr sz="2000">
                <a:latin typeface="Helvetica Light"/>
                <a:ea typeface="Helvetica Light"/>
                <a:cs typeface="Helvetica Light"/>
                <a:sym typeface="Helvetica Light"/>
              </a:rPr>
              <a:t>ADJ </a:t>
            </a: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couture-</a:t>
            </a:r>
            <a:r>
              <a:rPr sz="2000">
                <a:latin typeface="Helvetica Light"/>
                <a:ea typeface="Helvetica Light"/>
                <a:cs typeface="Helvetica Light"/>
                <a:sym typeface="Helvetica Light"/>
              </a:rPr>
              <a:t>NC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(alta moda), con PLMI 361.6412 e frequenza 78;</a:t>
            </a:r>
          </a:p>
        </p:txBody>
      </p:sp>
      <p:sp>
        <p:nvSpPr>
          <p:cNvPr id="282" name="Shape 282"/>
          <p:cNvSpPr/>
          <p:nvPr/>
        </p:nvSpPr>
        <p:spPr>
          <a:xfrm>
            <a:off x="554806" y="7362390"/>
            <a:ext cx="1189518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338742" indent="-338742" algn="l">
              <a:buSzPct val="45000"/>
              <a:buBlip>
                <a:blip r:embed="rId3"/>
              </a:buBlip>
              <a:defRPr sz="1800"/>
            </a:pP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petit-</a:t>
            </a:r>
            <a:r>
              <a:rPr sz="2000">
                <a:latin typeface="Helvetica Light"/>
                <a:ea typeface="Helvetica Light"/>
                <a:cs typeface="Helvetica Light"/>
                <a:sym typeface="Helvetica Light"/>
              </a:rPr>
              <a:t>NC </a:t>
            </a: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robe-</a:t>
            </a:r>
            <a:r>
              <a:rPr sz="2000">
                <a:latin typeface="Helvetica Light"/>
                <a:ea typeface="Helvetica Light"/>
                <a:cs typeface="Helvetica Light"/>
                <a:sym typeface="Helvetica Light"/>
              </a:rPr>
              <a:t>NC</a:t>
            </a: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 noir-</a:t>
            </a:r>
            <a:r>
              <a:rPr sz="2000">
                <a:latin typeface="Helvetica Light"/>
                <a:ea typeface="Helvetica Light"/>
                <a:cs typeface="Helvetica Light"/>
                <a:sym typeface="Helvetica Light"/>
              </a:rPr>
              <a:t>ADJ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(tubino), con PLMI 361.3612 e frequenza 10.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81" grpId="1"/>
      <p:bldP build="whole" bldLvl="1" animBg="1" rev="0" advAuto="0" spid="282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85" name="Shape 285"/>
          <p:cNvSpPr/>
          <p:nvPr/>
        </p:nvSpPr>
        <p:spPr>
          <a:xfrm>
            <a:off x="441952" y="8665409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86" name="Shape 286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287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288" name="Shape 288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15</a:t>
            </a:r>
          </a:p>
        </p:txBody>
      </p:sp>
      <p:sp>
        <p:nvSpPr>
          <p:cNvPr id="289" name="Shape 289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Gli stilisti in CO</a:t>
            </a:r>
            <a:r>
              <a:rPr i="1"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 nomi  propri</a:t>
            </a:r>
          </a:p>
        </p:txBody>
      </p:sp>
      <p:sp>
        <p:nvSpPr>
          <p:cNvPr id="290" name="Shape 290"/>
          <p:cNvSpPr/>
          <p:nvPr/>
        </p:nvSpPr>
        <p:spPr>
          <a:xfrm>
            <a:off x="624571" y="1249761"/>
            <a:ext cx="11755658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Estratti tutti nomi propri (tag NPP) dal Corpus suddiviso </a:t>
            </a:r>
            <a:r>
              <a:rPr sz="22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diacronicamente</a:t>
            </a: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, sono stati selezionati i nomi degli stilisti che hanno avuto maggior influenza sui dettami della moda del periodo 1995 / 2013.</a:t>
            </a:r>
          </a:p>
        </p:txBody>
      </p:sp>
      <p:graphicFrame>
        <p:nvGraphicFramePr>
          <p:cNvPr id="291" name="Chart 291"/>
          <p:cNvGraphicFramePr/>
          <p:nvPr/>
        </p:nvGraphicFramePr>
        <p:xfrm>
          <a:off x="563086" y="2492979"/>
          <a:ext cx="5571918" cy="294209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292" name="Shape 292"/>
          <p:cNvSpPr/>
          <p:nvPr/>
        </p:nvSpPr>
        <p:spPr>
          <a:xfrm>
            <a:off x="1309322" y="2709264"/>
            <a:ext cx="360515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29</a:t>
            </a:r>
          </a:p>
        </p:txBody>
      </p:sp>
      <p:sp>
        <p:nvSpPr>
          <p:cNvPr id="293" name="Shape 293"/>
          <p:cNvSpPr/>
          <p:nvPr/>
        </p:nvSpPr>
        <p:spPr>
          <a:xfrm>
            <a:off x="1684434" y="3178467"/>
            <a:ext cx="326410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15</a:t>
            </a:r>
          </a:p>
        </p:txBody>
      </p:sp>
      <p:sp>
        <p:nvSpPr>
          <p:cNvPr id="294" name="Shape 294"/>
          <p:cNvSpPr/>
          <p:nvPr/>
        </p:nvSpPr>
        <p:spPr>
          <a:xfrm>
            <a:off x="5940950" y="3148776"/>
            <a:ext cx="363690" cy="184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16</a:t>
            </a:r>
          </a:p>
        </p:txBody>
      </p:sp>
      <p:sp>
        <p:nvSpPr>
          <p:cNvPr id="295" name="Shape 295"/>
          <p:cNvSpPr/>
          <p:nvPr/>
        </p:nvSpPr>
        <p:spPr>
          <a:xfrm flipV="1">
            <a:off x="1489578" y="3995405"/>
            <a:ext cx="4" cy="769690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96" name="Shape 296"/>
          <p:cNvSpPr/>
          <p:nvPr/>
        </p:nvSpPr>
        <p:spPr>
          <a:xfrm flipV="1">
            <a:off x="1847637" y="3995405"/>
            <a:ext cx="4" cy="769690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97" name="Shape 297"/>
          <p:cNvSpPr/>
          <p:nvPr/>
        </p:nvSpPr>
        <p:spPr>
          <a:xfrm flipV="1">
            <a:off x="6122793" y="4008458"/>
            <a:ext cx="5" cy="1551507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graphicFrame>
        <p:nvGraphicFramePr>
          <p:cNvPr id="298" name="Chart 298"/>
          <p:cNvGraphicFramePr/>
          <p:nvPr/>
        </p:nvGraphicFramePr>
        <p:xfrm>
          <a:off x="6657615" y="2492979"/>
          <a:ext cx="5571918" cy="294209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4"/>
          </a:graphicData>
        </a:graphic>
      </p:graphicFrame>
      <p:sp>
        <p:nvSpPr>
          <p:cNvPr id="299" name="Shape 299"/>
          <p:cNvSpPr/>
          <p:nvPr/>
        </p:nvSpPr>
        <p:spPr>
          <a:xfrm>
            <a:off x="12022856" y="3385830"/>
            <a:ext cx="360515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10</a:t>
            </a:r>
          </a:p>
        </p:txBody>
      </p:sp>
      <p:sp>
        <p:nvSpPr>
          <p:cNvPr id="300" name="Shape 300"/>
          <p:cNvSpPr/>
          <p:nvPr/>
        </p:nvSpPr>
        <p:spPr>
          <a:xfrm>
            <a:off x="7749488" y="3151314"/>
            <a:ext cx="360515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17</a:t>
            </a:r>
          </a:p>
        </p:txBody>
      </p:sp>
      <p:sp>
        <p:nvSpPr>
          <p:cNvPr id="301" name="Shape 301"/>
          <p:cNvSpPr/>
          <p:nvPr/>
        </p:nvSpPr>
        <p:spPr>
          <a:xfrm>
            <a:off x="7433160" y="3087190"/>
            <a:ext cx="417599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19</a:t>
            </a:r>
          </a:p>
        </p:txBody>
      </p:sp>
      <p:sp>
        <p:nvSpPr>
          <p:cNvPr id="302" name="Shape 302"/>
          <p:cNvSpPr/>
          <p:nvPr/>
        </p:nvSpPr>
        <p:spPr>
          <a:xfrm flipV="1">
            <a:off x="12203110" y="3997514"/>
            <a:ext cx="4" cy="1551507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03" name="Shape 303"/>
          <p:cNvSpPr/>
          <p:nvPr/>
        </p:nvSpPr>
        <p:spPr>
          <a:xfrm flipV="1">
            <a:off x="7929746" y="4012073"/>
            <a:ext cx="3" cy="769690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04" name="Shape 304"/>
          <p:cNvSpPr/>
          <p:nvPr/>
        </p:nvSpPr>
        <p:spPr>
          <a:xfrm flipV="1">
            <a:off x="7580747" y="4012073"/>
            <a:ext cx="4" cy="769690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graphicFrame>
        <p:nvGraphicFramePr>
          <p:cNvPr id="305" name="Chart 305"/>
          <p:cNvGraphicFramePr/>
          <p:nvPr/>
        </p:nvGraphicFramePr>
        <p:xfrm>
          <a:off x="563086" y="5370105"/>
          <a:ext cx="5571918" cy="300064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5"/>
          </a:graphicData>
        </a:graphic>
      </p:graphicFrame>
      <p:sp>
        <p:nvSpPr>
          <p:cNvPr id="306" name="Shape 306"/>
          <p:cNvSpPr/>
          <p:nvPr/>
        </p:nvSpPr>
        <p:spPr>
          <a:xfrm>
            <a:off x="5942538" y="5642087"/>
            <a:ext cx="360515" cy="184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54</a:t>
            </a:r>
          </a:p>
        </p:txBody>
      </p:sp>
      <p:sp>
        <p:nvSpPr>
          <p:cNvPr id="307" name="Shape 307"/>
          <p:cNvSpPr/>
          <p:nvPr/>
        </p:nvSpPr>
        <p:spPr>
          <a:xfrm flipV="1">
            <a:off x="6122791" y="6926106"/>
            <a:ext cx="5" cy="1551507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08" name="Shape 308"/>
          <p:cNvSpPr/>
          <p:nvPr/>
        </p:nvSpPr>
        <p:spPr>
          <a:xfrm flipV="1">
            <a:off x="1847637" y="6948119"/>
            <a:ext cx="4" cy="769690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09" name="Shape 309"/>
          <p:cNvSpPr/>
          <p:nvPr/>
        </p:nvSpPr>
        <p:spPr>
          <a:xfrm flipV="1">
            <a:off x="1464952" y="6948119"/>
            <a:ext cx="4" cy="769690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10" name="Shape 310"/>
          <p:cNvSpPr/>
          <p:nvPr/>
        </p:nvSpPr>
        <p:spPr>
          <a:xfrm>
            <a:off x="1707095" y="5870414"/>
            <a:ext cx="360516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43</a:t>
            </a:r>
          </a:p>
        </p:txBody>
      </p:sp>
      <p:sp>
        <p:nvSpPr>
          <p:cNvPr id="311" name="Shape 311"/>
          <p:cNvSpPr/>
          <p:nvPr/>
        </p:nvSpPr>
        <p:spPr>
          <a:xfrm>
            <a:off x="1300574" y="6242565"/>
            <a:ext cx="360515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23</a:t>
            </a:r>
          </a:p>
        </p:txBody>
      </p:sp>
      <p:graphicFrame>
        <p:nvGraphicFramePr>
          <p:cNvPr id="312" name="Chart 312"/>
          <p:cNvGraphicFramePr/>
          <p:nvPr/>
        </p:nvGraphicFramePr>
        <p:xfrm>
          <a:off x="6657615" y="5320405"/>
          <a:ext cx="5571918" cy="3059195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6"/>
          </a:graphicData>
        </a:graphic>
      </p:graphicFrame>
      <p:sp>
        <p:nvSpPr>
          <p:cNvPr id="313" name="Shape 313"/>
          <p:cNvSpPr/>
          <p:nvPr/>
        </p:nvSpPr>
        <p:spPr>
          <a:xfrm>
            <a:off x="12022856" y="5933918"/>
            <a:ext cx="360515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18</a:t>
            </a:r>
          </a:p>
        </p:txBody>
      </p:sp>
      <p:sp>
        <p:nvSpPr>
          <p:cNvPr id="314" name="Shape 314"/>
          <p:cNvSpPr/>
          <p:nvPr/>
        </p:nvSpPr>
        <p:spPr>
          <a:xfrm flipV="1">
            <a:off x="12203110" y="6926106"/>
            <a:ext cx="4" cy="1551507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15" name="Shape 315"/>
          <p:cNvSpPr/>
          <p:nvPr/>
        </p:nvSpPr>
        <p:spPr>
          <a:xfrm>
            <a:off x="7749488" y="6222619"/>
            <a:ext cx="360515" cy="1840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12</a:t>
            </a:r>
          </a:p>
        </p:txBody>
      </p:sp>
      <p:sp>
        <p:nvSpPr>
          <p:cNvPr id="316" name="Shape 316"/>
          <p:cNvSpPr/>
          <p:nvPr/>
        </p:nvSpPr>
        <p:spPr>
          <a:xfrm flipV="1">
            <a:off x="7929746" y="6970339"/>
            <a:ext cx="4" cy="769691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17" name="Shape 317"/>
          <p:cNvSpPr/>
          <p:nvPr/>
        </p:nvSpPr>
        <p:spPr>
          <a:xfrm flipV="1">
            <a:off x="7580748" y="6970339"/>
            <a:ext cx="4" cy="769691"/>
          </a:xfrm>
          <a:prstGeom prst="line">
            <a:avLst/>
          </a:prstGeom>
          <a:ln w="6350">
            <a:solidFill>
              <a:srgbClr val="FF5F5E"/>
            </a:solidFill>
            <a:custDash>
              <a:ds d="200000" sp="200000"/>
            </a:custDash>
            <a:miter lim="400000"/>
            <a:headEnd type="oval"/>
            <a:tailEnd type="oval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18" name="Shape 318"/>
          <p:cNvSpPr/>
          <p:nvPr/>
        </p:nvSpPr>
        <p:spPr>
          <a:xfrm>
            <a:off x="7400494" y="5543584"/>
            <a:ext cx="360516" cy="184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1200">
                <a:solidFill>
                  <a:srgbClr val="FF5F5E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200">
                <a:solidFill>
                  <a:srgbClr val="FF5F5E"/>
                </a:solidFill>
                <a:uFill>
                  <a:solidFill/>
                </a:uFill>
              </a:rPr>
              <a:t>28</a:t>
            </a:r>
          </a:p>
        </p:txBody>
      </p: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21" name="Shape 321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22" name="Shape 322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32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324" name="Shape 324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16</a:t>
            </a:r>
          </a:p>
        </p:txBody>
      </p:sp>
      <p:sp>
        <p:nvSpPr>
          <p:cNvPr id="325" name="Shape 325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Gli stilisti in CO</a:t>
            </a:r>
            <a:r>
              <a:rPr i="1"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 nomi propri</a:t>
            </a:r>
          </a:p>
        </p:txBody>
      </p:sp>
      <p:sp>
        <p:nvSpPr>
          <p:cNvPr id="326" name="Shape 326"/>
          <p:cNvSpPr/>
          <p:nvPr/>
        </p:nvSpPr>
        <p:spPr>
          <a:xfrm>
            <a:off x="275918" y="2143923"/>
            <a:ext cx="12452964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giornale di moda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, decidendo di citare o raccontare uno stilista piuttosto di un altro, ci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suggerisce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implicitamente quali siano le tendenze “alla Moda” a cui ciascuna lettrice deve far fronte per seguire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 il</a:t>
            </a:r>
            <a:r>
              <a:rPr i="1"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 trend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.</a:t>
            </a:r>
          </a:p>
        </p:txBody>
      </p:sp>
      <p:sp>
        <p:nvSpPr>
          <p:cNvPr id="327" name="Shape 327"/>
          <p:cNvSpPr/>
          <p:nvPr/>
        </p:nvSpPr>
        <p:spPr>
          <a:xfrm>
            <a:off x="275918" y="4086688"/>
            <a:ext cx="12452964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In 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Mode,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è evidente, dai dati estratti, che se alcuni nomi propri, mantengono alto il loro grado di occorrenza, altri costituiscono nel testo semplici citazioni di poco rilievo. 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Gli stilisti più nominati sono:</a:t>
            </a:r>
          </a:p>
        </p:txBody>
      </p:sp>
      <p:sp>
        <p:nvSpPr>
          <p:cNvPr id="328" name="Shape 328"/>
          <p:cNvSpPr/>
          <p:nvPr/>
        </p:nvSpPr>
        <p:spPr>
          <a:xfrm>
            <a:off x="441952" y="5618767"/>
            <a:ext cx="121208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02417" indent="-702417" algn="l">
              <a:buSzPct val="45000"/>
              <a:buBlip>
                <a:blip r:embed="rId3"/>
              </a:buBlip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Chanel con occorrenza 99;</a:t>
            </a:r>
          </a:p>
        </p:txBody>
      </p:sp>
      <p:sp>
        <p:nvSpPr>
          <p:cNvPr id="329" name="Shape 329"/>
          <p:cNvSpPr/>
          <p:nvPr/>
        </p:nvSpPr>
        <p:spPr>
          <a:xfrm>
            <a:off x="441952" y="6339000"/>
            <a:ext cx="121208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02417" indent="-702417" algn="l">
              <a:buSzPct val="45000"/>
              <a:buBlip>
                <a:blip r:embed="rId3"/>
              </a:buBlip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Yves Saint Laurent con occorrenza 99;</a:t>
            </a:r>
          </a:p>
        </p:txBody>
      </p:sp>
      <p:sp>
        <p:nvSpPr>
          <p:cNvPr id="330" name="Shape 330"/>
          <p:cNvSpPr/>
          <p:nvPr/>
        </p:nvSpPr>
        <p:spPr>
          <a:xfrm>
            <a:off x="568952" y="7059232"/>
            <a:ext cx="1212089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702417" indent="-702417" algn="l">
              <a:buSzPct val="45000"/>
              <a:buBlip>
                <a:blip r:embed="rId3"/>
              </a:buBlip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Dior con occorrenza 87 ;</a:t>
            </a:r>
          </a:p>
        </p:txBody>
      </p:sp>
      <p:sp>
        <p:nvSpPr>
          <p:cNvPr id="331" name="Shape 331"/>
          <p:cNvSpPr/>
          <p:nvPr/>
        </p:nvSpPr>
        <p:spPr>
          <a:xfrm>
            <a:off x="6946709" y="5602400"/>
            <a:ext cx="5593489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53585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Non a caso, si tratta di tre illustri stilisti francesi che hanno dettato le regole dell’alta moda in tutto il mondo, creando capi iconici simbolo dell’</a:t>
            </a:r>
            <a:r>
              <a:rPr i="1" sz="2400">
                <a:solidFill>
                  <a:srgbClr val="53585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haute couture</a:t>
            </a:r>
            <a:r>
              <a:rPr sz="2400">
                <a:solidFill>
                  <a:srgbClr val="53585F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 francese del XX secolo.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2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8" grpId="1"/>
      <p:bldP build="whole" bldLvl="1" animBg="1" rev="0" advAuto="0" spid="331" grpId="4"/>
      <p:bldP build="whole" bldLvl="1" animBg="1" rev="0" advAuto="0" spid="330" grpId="3"/>
      <p:bldP build="whole" bldLvl="1" animBg="1" rev="0" advAuto="0" spid="329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34" name="Shape 334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35" name="Shape 335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33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337" name="Shape 337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17</a:t>
            </a:r>
          </a:p>
        </p:txBody>
      </p:sp>
      <p:sp>
        <p:nvSpPr>
          <p:cNvPr id="338" name="Shape 338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 contaminazione della lingua in Francia</a:t>
            </a:r>
          </a:p>
        </p:txBody>
      </p:sp>
      <p:sp>
        <p:nvSpPr>
          <p:cNvPr id="339" name="Shape 339"/>
          <p:cNvSpPr/>
          <p:nvPr/>
        </p:nvSpPr>
        <p:spPr>
          <a:xfrm>
            <a:off x="306157" y="2251033"/>
            <a:ext cx="121208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globalizzazione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dei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mass media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compromette l’integrità delle lingue nazionali</a:t>
            </a:r>
          </a:p>
        </p:txBody>
      </p:sp>
      <p:sp>
        <p:nvSpPr>
          <p:cNvPr id="340" name="Shape 340"/>
          <p:cNvSpPr/>
          <p:nvPr/>
        </p:nvSpPr>
        <p:spPr>
          <a:xfrm>
            <a:off x="6513024" y="2809127"/>
            <a:ext cx="4" cy="472441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41" name="Shape 341"/>
          <p:cNvSpPr/>
          <p:nvPr/>
        </p:nvSpPr>
        <p:spPr>
          <a:xfrm>
            <a:off x="306157" y="3349259"/>
            <a:ext cx="121208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Francia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applica una politica di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difesa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contro le contaminazioni linguistiche</a:t>
            </a:r>
          </a:p>
        </p:txBody>
      </p:sp>
      <p:sp>
        <p:nvSpPr>
          <p:cNvPr id="342" name="Shape 342"/>
          <p:cNvSpPr/>
          <p:nvPr/>
        </p:nvSpPr>
        <p:spPr>
          <a:xfrm flipH="1">
            <a:off x="3485523" y="3832060"/>
            <a:ext cx="3025691" cy="707438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43" name="Shape 343"/>
          <p:cNvSpPr/>
          <p:nvPr/>
        </p:nvSpPr>
        <p:spPr>
          <a:xfrm>
            <a:off x="6534429" y="3832745"/>
            <a:ext cx="3025690" cy="707442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44" name="Shape 344"/>
          <p:cNvSpPr/>
          <p:nvPr/>
        </p:nvSpPr>
        <p:spPr>
          <a:xfrm>
            <a:off x="214709" y="4802893"/>
            <a:ext cx="5767980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nasce nel 1989 la </a:t>
            </a:r>
            <a:r>
              <a:rPr i="1" sz="2200">
                <a:latin typeface="Helvetica Light"/>
                <a:ea typeface="Helvetica Light"/>
                <a:cs typeface="Helvetica Light"/>
                <a:sym typeface="Helvetica Light"/>
              </a:rPr>
              <a:t>Délégation générale à la langue française, </a:t>
            </a: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in favore del </a:t>
            </a:r>
            <a:r>
              <a:rPr sz="22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francese puro</a:t>
            </a:r>
          </a:p>
        </p:txBody>
      </p:sp>
      <p:sp>
        <p:nvSpPr>
          <p:cNvPr id="345" name="Shape 345"/>
          <p:cNvSpPr/>
          <p:nvPr/>
        </p:nvSpPr>
        <p:spPr>
          <a:xfrm>
            <a:off x="6524783" y="4637793"/>
            <a:ext cx="6265306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vine approvata nel 1994 la </a:t>
            </a:r>
            <a:r>
              <a:rPr sz="22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legge Toubon</a:t>
            </a: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 che impone l’uso della lingua francese per tutti i contratti e tutti i messaggi destinati al pubblico</a:t>
            </a:r>
          </a:p>
        </p:txBody>
      </p:sp>
      <p:sp>
        <p:nvSpPr>
          <p:cNvPr id="346" name="Shape 346"/>
          <p:cNvSpPr/>
          <p:nvPr/>
        </p:nvSpPr>
        <p:spPr>
          <a:xfrm>
            <a:off x="3505620" y="5796345"/>
            <a:ext cx="3025691" cy="707439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47" name="Shape 347"/>
          <p:cNvSpPr/>
          <p:nvPr/>
        </p:nvSpPr>
        <p:spPr>
          <a:xfrm flipH="1">
            <a:off x="6514334" y="5796344"/>
            <a:ext cx="3025690" cy="707442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48" name="Shape 348"/>
          <p:cNvSpPr/>
          <p:nvPr/>
        </p:nvSpPr>
        <p:spPr>
          <a:xfrm>
            <a:off x="452579" y="6600191"/>
            <a:ext cx="1212089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Attacco principale rivolto ai forestierismi derivanti dall’inglese, controllo sulla diffusione del “</a:t>
            </a:r>
            <a:r>
              <a:rPr i="1"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franglais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”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51" name="Shape 351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52" name="Shape 352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353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Shape 354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18</a:t>
            </a:r>
          </a:p>
        </p:txBody>
      </p:sp>
      <p:sp>
        <p:nvSpPr>
          <p:cNvPr id="355" name="Shape 355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 franglais in CO</a:t>
            </a:r>
            <a:r>
              <a:rPr i="1"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</a:p>
        </p:txBody>
      </p:sp>
      <p:sp>
        <p:nvSpPr>
          <p:cNvPr id="356" name="Shape 356"/>
          <p:cNvSpPr/>
          <p:nvPr/>
        </p:nvSpPr>
        <p:spPr>
          <a:xfrm>
            <a:off x="485257" y="1625132"/>
            <a:ext cx="1203428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natura mutevole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della moda, rende necessario il continuo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adeguamento del lessico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 introduzione di neologismi, utilizzo di calchi e di prestiti.</a:t>
            </a:r>
          </a:p>
        </p:txBody>
      </p:sp>
      <p:sp>
        <p:nvSpPr>
          <p:cNvPr id="357" name="Shape 357"/>
          <p:cNvSpPr/>
          <p:nvPr/>
        </p:nvSpPr>
        <p:spPr>
          <a:xfrm>
            <a:off x="481882" y="2910145"/>
            <a:ext cx="1203428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è stato analizzato anno per anno, con l’obiettivo di monitorare l’andamento del numero di forestierismi adottati.</a:t>
            </a:r>
          </a:p>
        </p:txBody>
      </p:sp>
      <p:graphicFrame>
        <p:nvGraphicFramePr>
          <p:cNvPr id="358" name="Chart 358"/>
          <p:cNvGraphicFramePr/>
          <p:nvPr/>
        </p:nvGraphicFramePr>
        <p:xfrm>
          <a:off x="445537" y="4078338"/>
          <a:ext cx="6624134" cy="3475915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359" name="Shape 359"/>
          <p:cNvSpPr/>
          <p:nvPr/>
        </p:nvSpPr>
        <p:spPr>
          <a:xfrm>
            <a:off x="7633892" y="4359128"/>
            <a:ext cx="4925372" cy="304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 defTabSz="457200">
              <a:defRPr sz="1800"/>
            </a:pPr>
            <a:r>
              <a:rPr sz="2400">
                <a:solidFill>
                  <a:srgbClr val="53585F"/>
                </a:solidFill>
                <a:uFill>
                  <a:solidFill/>
                </a:uFill>
              </a:rPr>
              <a:t>Il numero di termini inglesi utilizzati è mediamente inferiore all’1% del numero totale di parole di ciascun sotto-corpora: gli articoli di </a:t>
            </a:r>
            <a:r>
              <a:rPr i="1" sz="2400">
                <a:solidFill>
                  <a:srgbClr val="53585F"/>
                </a:solidFill>
                <a:uFill>
                  <a:solidFill/>
                </a:uFill>
              </a:rPr>
              <a:t>L’Officiel</a:t>
            </a:r>
            <a:r>
              <a:rPr sz="2400">
                <a:solidFill>
                  <a:srgbClr val="53585F"/>
                </a:solidFill>
                <a:uFill>
                  <a:solidFill/>
                </a:uFill>
              </a:rPr>
              <a:t> sembrano contenere la diffusione del </a:t>
            </a:r>
            <a:r>
              <a:rPr i="1" sz="2400">
                <a:solidFill>
                  <a:srgbClr val="53585F"/>
                </a:solidFill>
                <a:uFill>
                  <a:solidFill/>
                </a:uFill>
              </a:rPr>
              <a:t>franglais</a:t>
            </a:r>
            <a:r>
              <a:rPr sz="2400">
                <a:solidFill>
                  <a:srgbClr val="53585F"/>
                </a:solidFill>
                <a:uFill>
                  <a:solidFill/>
                </a:uFill>
              </a:rPr>
              <a:t>, preferendo agli esotismi, espressioni fedeli al francese.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62" name="Shape 362"/>
          <p:cNvSpPr/>
          <p:nvPr/>
        </p:nvSpPr>
        <p:spPr>
          <a:xfrm>
            <a:off x="441952" y="8796049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63" name="Shape 363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36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365" name="Shape 365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19</a:t>
            </a:r>
          </a:p>
        </p:txBody>
      </p:sp>
      <p:sp>
        <p:nvSpPr>
          <p:cNvPr id="366" name="Shape 366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Analisi della terminologia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 franglais in CO</a:t>
            </a:r>
            <a:r>
              <a:rPr i="1"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</a:p>
        </p:txBody>
      </p:sp>
      <p:sp>
        <p:nvSpPr>
          <p:cNvPr id="367" name="Shape 367"/>
          <p:cNvSpPr/>
          <p:nvPr/>
        </p:nvSpPr>
        <p:spPr>
          <a:xfrm>
            <a:off x="485257" y="1339319"/>
            <a:ext cx="1203428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In 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l’uso del prestito inglese ricorre per:</a:t>
            </a:r>
          </a:p>
        </p:txBody>
      </p:sp>
      <p:sp>
        <p:nvSpPr>
          <p:cNvPr id="368" name="Shape 368"/>
          <p:cNvSpPr/>
          <p:nvPr/>
        </p:nvSpPr>
        <p:spPr>
          <a:xfrm>
            <a:off x="554804" y="1858023"/>
            <a:ext cx="11895192" cy="1395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lnSpc>
                <a:spcPct val="150000"/>
              </a:lnSpc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espressioni che vivacizzano il carattere dell’enunciato;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just" defTabSz="457200">
              <a:lnSpc>
                <a:spcPct val="120000"/>
              </a:lnSpc>
              <a:defRPr sz="1800"/>
            </a:pPr>
            <a:r>
              <a:rPr sz="2500">
                <a:solidFill>
                  <a:srgbClr val="367DA2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Es</a:t>
            </a:r>
            <a:r>
              <a:rPr sz="2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sz="2200">
                <a:solidFill>
                  <a:srgbClr val="A6AAA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Il y a du</a:t>
            </a:r>
            <a:r>
              <a:rPr sz="2200"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2200">
                <a:solidFill>
                  <a:srgbClr val="499BC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glamour</a:t>
            </a:r>
            <a:r>
              <a:rPr sz="2200"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2200">
                <a:solidFill>
                  <a:srgbClr val="A6AAA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dans l’air.</a:t>
            </a:r>
            <a:endParaRPr sz="25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defTabSz="457200">
              <a:lnSpc>
                <a:spcPct val="150000"/>
              </a:lnSpc>
              <a:defRPr sz="1800"/>
            </a:pPr>
            <a:r>
              <a:rPr sz="22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Nouvelle tendance '</a:t>
            </a:r>
            <a:r>
              <a:rPr sz="2200">
                <a:solidFill>
                  <a:srgbClr val="499BC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cool</a:t>
            </a:r>
            <a:r>
              <a:rPr sz="22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', des </a:t>
            </a:r>
            <a:r>
              <a:rPr sz="2200">
                <a:solidFill>
                  <a:srgbClr val="9E9E9E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pastels</a:t>
            </a:r>
            <a:r>
              <a:rPr sz="22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froids melon pâle, citron doux.</a:t>
            </a:r>
          </a:p>
        </p:txBody>
      </p:sp>
      <p:sp>
        <p:nvSpPr>
          <p:cNvPr id="369" name="Shape 369"/>
          <p:cNvSpPr/>
          <p:nvPr/>
        </p:nvSpPr>
        <p:spPr>
          <a:xfrm>
            <a:off x="554804" y="3302396"/>
            <a:ext cx="11895192" cy="1395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lnSpc>
                <a:spcPct val="150000"/>
              </a:lnSpc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terminologie del settore moda;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just" defTabSz="457200">
              <a:lnSpc>
                <a:spcPct val="120000"/>
              </a:lnSpc>
              <a:defRPr sz="1800"/>
            </a:pPr>
            <a:r>
              <a:rPr sz="2500">
                <a:solidFill>
                  <a:srgbClr val="367DA2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Es</a:t>
            </a:r>
            <a:r>
              <a:rPr sz="2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sz="2200">
                <a:solidFill>
                  <a:srgbClr val="A6AAA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2200">
                <a:solidFill>
                  <a:srgbClr val="499BC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Top models</a:t>
            </a:r>
            <a:r>
              <a:rPr sz="22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et robes de fête, on veut toujours en savoir plus.</a:t>
            </a:r>
            <a:endParaRPr sz="2500">
              <a:uFill>
                <a:solidFill/>
              </a:u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just" defTabSz="457200">
              <a:defRPr sz="1800"/>
            </a:pPr>
            <a:r>
              <a:rPr sz="22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Et les </a:t>
            </a:r>
            <a:r>
              <a:rPr sz="2200">
                <a:solidFill>
                  <a:srgbClr val="499BC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fashion victims</a:t>
            </a:r>
            <a:r>
              <a:rPr sz="22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commencent à bouder logos et labels.</a:t>
            </a:r>
          </a:p>
        </p:txBody>
      </p:sp>
      <p:sp>
        <p:nvSpPr>
          <p:cNvPr id="370" name="Shape 370"/>
          <p:cNvSpPr/>
          <p:nvPr/>
        </p:nvSpPr>
        <p:spPr>
          <a:xfrm>
            <a:off x="554806" y="4746771"/>
            <a:ext cx="11895188" cy="1395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lnSpc>
                <a:spcPct val="150000"/>
              </a:lnSpc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tonalità di colore (black, white, dark, gold);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just" defTabSz="457200">
              <a:lnSpc>
                <a:spcPct val="120000"/>
              </a:lnSpc>
              <a:defRPr sz="1800"/>
            </a:pPr>
            <a:r>
              <a:rPr sz="2500">
                <a:solidFill>
                  <a:srgbClr val="367DA2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Es</a:t>
            </a:r>
            <a:r>
              <a:rPr sz="2500">
                <a:uFill>
                  <a:solidFill/>
                </a:u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sz="2200">
                <a:solidFill>
                  <a:srgbClr val="A6AAA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En cuir '</a:t>
            </a:r>
            <a:r>
              <a:rPr sz="2200">
                <a:solidFill>
                  <a:srgbClr val="499BC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gold</a:t>
            </a:r>
            <a:r>
              <a:rPr sz="2200">
                <a:solidFill>
                  <a:srgbClr val="A6AAA9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' tressé façon crochet, surmonté d'une poche en cuir lisse et d'un fermoir de métal.</a:t>
            </a:r>
          </a:p>
        </p:txBody>
      </p:sp>
      <p:sp>
        <p:nvSpPr>
          <p:cNvPr id="371" name="Shape 371"/>
          <p:cNvSpPr/>
          <p:nvPr/>
        </p:nvSpPr>
        <p:spPr>
          <a:xfrm>
            <a:off x="485258" y="6259522"/>
            <a:ext cx="12034286" cy="2381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lnSpc>
                <a:spcPct val="150000"/>
              </a:lnSpc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tecnicismi, riconosciuti per l’alto grado di specificità.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lnSpc>
                <a:spcPct val="150000"/>
              </a:lnSpc>
              <a:defRPr sz="1800"/>
            </a:pPr>
            <a:r>
              <a:rPr sz="2400">
                <a:solidFill>
                  <a:srgbClr val="367DA2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Es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  <a:r>
              <a:rPr sz="2200">
                <a:solidFill>
                  <a:srgbClr val="A6AAA9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22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Un </a:t>
            </a:r>
            <a:r>
              <a:rPr sz="2200">
                <a:solidFill>
                  <a:srgbClr val="499BC9"/>
                </a:solidFill>
                <a:latin typeface="Menlo Regular"/>
                <a:ea typeface="Menlo Regular"/>
                <a:cs typeface="Menlo Regular"/>
                <a:sym typeface="Menlo Regular"/>
              </a:rPr>
              <a:t>patchwork</a:t>
            </a:r>
            <a:r>
              <a:rPr sz="22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 survolté sur lequel on reconnaît le mini LV en alligator corail. </a:t>
            </a:r>
            <a:endParaRPr sz="2200">
              <a:solidFill>
                <a:srgbClr val="7F7F7F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algn="just" defTabSz="457200">
              <a:lnSpc>
                <a:spcPct val="120000"/>
              </a:lnSpc>
              <a:defRPr sz="1800"/>
            </a:pPr>
            <a:r>
              <a:rPr sz="2200">
                <a:solidFill>
                  <a:srgbClr val="707070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Une veste en coton </a:t>
            </a:r>
            <a:r>
              <a:rPr sz="2200">
                <a:solidFill>
                  <a:srgbClr val="229DC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stretch</a:t>
            </a:r>
            <a:r>
              <a:rPr sz="2200">
                <a:solidFill>
                  <a:srgbClr val="707070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blanc associée à une jupe fendue en mousseline rosé poudré.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2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68" grpId="1"/>
      <p:bldP build="whole" bldLvl="1" animBg="1" rev="0" advAuto="0" spid="370" grpId="3"/>
      <p:bldP build="whole" bldLvl="1" animBg="1" rev="0" advAuto="0" spid="371" grpId="4"/>
      <p:bldP build="whole" bldLvl="1" animBg="1" rev="0" advAuto="0" spid="369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50" name="Shape 50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51" name="Shape 51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5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Shape 53"/>
          <p:cNvSpPr/>
          <p:nvPr/>
        </p:nvSpPr>
        <p:spPr>
          <a:xfrm>
            <a:off x="531101" y="300552"/>
            <a:ext cx="11942597" cy="517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3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164F86"/>
                </a:solidFill>
              </a:rPr>
              <a:t>Moda e Linguaggio</a:t>
            </a:r>
          </a:p>
        </p:txBody>
      </p:sp>
      <p:sp>
        <p:nvSpPr>
          <p:cNvPr id="54" name="Shape 54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2</a:t>
            </a:r>
          </a:p>
        </p:txBody>
      </p:sp>
      <p:sp>
        <p:nvSpPr>
          <p:cNvPr id="55" name="Shape 55"/>
          <p:cNvSpPr/>
          <p:nvPr/>
        </p:nvSpPr>
        <p:spPr>
          <a:xfrm>
            <a:off x="441952" y="1364906"/>
            <a:ext cx="12120896" cy="69596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3200">
                <a:latin typeface="Times New Roman"/>
                <a:ea typeface="Times New Roman"/>
                <a:cs typeface="Times New Roman"/>
                <a:sym typeface="Times New Roman"/>
              </a:rPr>
              <a:t>Moda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concetto multiforme, in continuo cambiamento che trae la propria essenza dall'intersezione tra </a:t>
            </a:r>
            <a:r>
              <a:rPr sz="2800" u="sng">
                <a:latin typeface="Helvetica Light"/>
                <a:ea typeface="Helvetica Light"/>
                <a:cs typeface="Helvetica Light"/>
                <a:sym typeface="Helvetica Light"/>
              </a:rPr>
              <a:t>cose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e </a:t>
            </a:r>
            <a:r>
              <a:rPr sz="2800" u="sng">
                <a:latin typeface="Helvetica Light"/>
                <a:ea typeface="Helvetica Light"/>
                <a:cs typeface="Helvetica Light"/>
                <a:sym typeface="Helvetica Light"/>
              </a:rPr>
              <a:t>parole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. Caratteristiche principali: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marL="1301315" indent="-1301315" algn="l">
              <a:spcBef>
                <a:spcPts val="3200"/>
              </a:spcBef>
              <a:buSzPct val="45000"/>
              <a:buBlip>
                <a:blip r:embed="rId3"/>
              </a:buBlip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variabile e interdisciplinare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spcBef>
                <a:spcPts val="3200"/>
              </a:spcBef>
              <a:defRPr sz="1800"/>
            </a:pPr>
            <a:r>
              <a:rPr sz="3200">
                <a:latin typeface="Times New Roman"/>
                <a:ea typeface="Times New Roman"/>
                <a:cs typeface="Times New Roman"/>
                <a:sym typeface="Times New Roman"/>
              </a:rPr>
              <a:t>Linguaggio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strumento attraverso cui la Moda si afferma ed esiste, perché ne asseconda il continuo cambiamento. Caratteristiche principali: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marL="1301315" indent="-1301315" algn="l">
              <a:spcBef>
                <a:spcPts val="3200"/>
              </a:spcBef>
              <a:buSzPct val="45000"/>
              <a:buBlip>
                <a:blip r:embed="rId3"/>
              </a:buBlip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mutevole e multiforme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Moda e linguaggio trovano sintesi nella forma scritta, in particolare nella </a:t>
            </a:r>
            <a:r>
              <a:rPr sz="2800">
                <a:solidFill>
                  <a:srgbClr val="009193"/>
                </a:solidFill>
              </a:rPr>
              <a:t>descrizione</a:t>
            </a:r>
            <a:r>
              <a:rPr sz="2800"/>
              <a:t>.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Per capire come si racconta la Moda e come essa viene comunicata al destinatario, è necessario analizzare il canale principale tramite cui si diffonde: il </a:t>
            </a:r>
            <a:r>
              <a:rPr sz="2800">
                <a:solidFill>
                  <a:srgbClr val="009193"/>
                </a:solidFill>
              </a:rPr>
              <a:t>giornale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.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Shape 373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74" name="Shape 374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75" name="Shape 375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376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Shape 377"/>
          <p:cNvSpPr/>
          <p:nvPr/>
        </p:nvSpPr>
        <p:spPr>
          <a:xfrm>
            <a:off x="531101" y="300552"/>
            <a:ext cx="11942597" cy="517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3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164F86"/>
                </a:solidFill>
              </a:rPr>
              <a:t>Conclusione</a:t>
            </a:r>
          </a:p>
        </p:txBody>
      </p:sp>
      <p:sp>
        <p:nvSpPr>
          <p:cNvPr id="378" name="Shape 378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20</a:t>
            </a:r>
          </a:p>
        </p:txBody>
      </p:sp>
      <p:sp>
        <p:nvSpPr>
          <p:cNvPr id="379" name="Shape 379"/>
          <p:cNvSpPr/>
          <p:nvPr/>
        </p:nvSpPr>
        <p:spPr>
          <a:xfrm>
            <a:off x="485257" y="1264968"/>
            <a:ext cx="12034286" cy="1943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costruzione del corpus 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è risultata funzionale ad un’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analisi mirata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, per la tipologia del materiale, ma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contenuta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, per la quantità di dati considerati, del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linguaggio  settoriale giornalistico di Moda in francese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.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just">
              <a:defRPr sz="1800"/>
            </a:pP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 risultati più rilevanti emersi sono:</a:t>
            </a:r>
          </a:p>
        </p:txBody>
      </p:sp>
      <p:sp>
        <p:nvSpPr>
          <p:cNvPr id="380" name="Shape 380"/>
          <p:cNvSpPr/>
          <p:nvPr/>
        </p:nvSpPr>
        <p:spPr>
          <a:xfrm>
            <a:off x="441952" y="3294717"/>
            <a:ext cx="1212089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predilezione della 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costruzione nominale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, che, per immediatezza e impatto, risulta essere, per gli incipit, la forma più adatta alla comunicazione giornalistica;</a:t>
            </a:r>
          </a:p>
        </p:txBody>
      </p:sp>
      <p:sp>
        <p:nvSpPr>
          <p:cNvPr id="381" name="Shape 381"/>
          <p:cNvSpPr/>
          <p:nvPr/>
        </p:nvSpPr>
        <p:spPr>
          <a:xfrm>
            <a:off x="441952" y="4224092"/>
            <a:ext cx="12120896" cy="157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just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l’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alta forza di associazione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tra quei termini di espressioni inerenti al sistema Moda che individuano capi, oggetti e stili-culto che, associandosi stabilmente ad un’epoca o ad un particolare contesto, entrano a pieno titolo nel patrimonio culturale e linguistico riconosciuto dalla collettività;</a:t>
            </a:r>
          </a:p>
        </p:txBody>
      </p:sp>
      <p:sp>
        <p:nvSpPr>
          <p:cNvPr id="382" name="Shape 382"/>
          <p:cNvSpPr/>
          <p:nvPr/>
        </p:nvSpPr>
        <p:spPr>
          <a:xfrm>
            <a:off x="441952" y="5885541"/>
            <a:ext cx="12120896" cy="12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possibile implementazione degli strumenti del </a:t>
            </a:r>
            <a:r>
              <a:rPr i="1"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Natural Language Processing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(NLP), volta a condurre a risultati interessanti in grado di fornire informazioni sui dettami della moda (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coolhunting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)          elaborazione dei nomi propri degli stilisti;</a:t>
            </a:r>
          </a:p>
        </p:txBody>
      </p:sp>
      <p:sp>
        <p:nvSpPr>
          <p:cNvPr id="383" name="Shape 383"/>
          <p:cNvSpPr/>
          <p:nvPr/>
        </p:nvSpPr>
        <p:spPr>
          <a:xfrm>
            <a:off x="5539787" y="6858602"/>
            <a:ext cx="472441" cy="4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84" name="Shape 384"/>
          <p:cNvSpPr/>
          <p:nvPr/>
        </p:nvSpPr>
        <p:spPr>
          <a:xfrm>
            <a:off x="441952" y="7178694"/>
            <a:ext cx="12120896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resistenza dimostrata nei confronti della contaminazione della lingua da parte degli anglicismi, in favore del 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francese puro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(poche sono le eccezioni).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2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1" grpId="2"/>
      <p:bldP build="whole" bldLvl="1" animBg="1" rev="0" advAuto="0" spid="382" grpId="3"/>
      <p:bldP build="whole" bldLvl="1" animBg="1" rev="0" advAuto="0" spid="384" grpId="4"/>
      <p:bldP build="whole" bldLvl="1" animBg="1" rev="0" advAuto="0" spid="380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EFEFE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87" name="Shape 387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388" name="Shape 388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38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390" name="Shape 390"/>
          <p:cNvSpPr/>
          <p:nvPr/>
        </p:nvSpPr>
        <p:spPr>
          <a:xfrm>
            <a:off x="531101" y="300552"/>
            <a:ext cx="11942597" cy="517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defRPr sz="3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164F86"/>
                </a:solidFill>
              </a:rPr>
              <a:t>Conclusione</a:t>
            </a:r>
          </a:p>
        </p:txBody>
      </p:sp>
      <p:sp>
        <p:nvSpPr>
          <p:cNvPr id="391" name="Shape 391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21</a:t>
            </a:r>
          </a:p>
        </p:txBody>
      </p:sp>
      <p:sp>
        <p:nvSpPr>
          <p:cNvPr id="392" name="Shape 392"/>
          <p:cNvSpPr/>
          <p:nvPr>
            <p:ph type="title" idx="4294967295"/>
          </p:nvPr>
        </p:nvSpPr>
        <p:spPr>
          <a:xfrm>
            <a:off x="952498" y="6094745"/>
            <a:ext cx="11099805" cy="2159002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009193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000">
                <a:solidFill>
                  <a:srgbClr val="009193"/>
                </a:solidFill>
              </a:rPr>
              <a:t>Grazie per l’attenzione!</a:t>
            </a:r>
          </a:p>
        </p:txBody>
      </p:sp>
      <p:pic>
        <p:nvPicPr>
          <p:cNvPr id="393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85001" y="1264968"/>
            <a:ext cx="10234798" cy="51628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58" name="Shape 58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59" name="Shape 59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60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Shape 61"/>
          <p:cNvSpPr/>
          <p:nvPr/>
        </p:nvSpPr>
        <p:spPr>
          <a:xfrm>
            <a:off x="8618910" y="177201"/>
            <a:ext cx="3854790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Moda e Linguaggio  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Roland Barthes</a:t>
            </a:r>
          </a:p>
        </p:txBody>
      </p:sp>
      <p:sp>
        <p:nvSpPr>
          <p:cNvPr id="62" name="Shape 62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3</a:t>
            </a:r>
          </a:p>
        </p:txBody>
      </p:sp>
      <p:sp>
        <p:nvSpPr>
          <p:cNvPr id="63" name="Shape 63"/>
          <p:cNvSpPr/>
          <p:nvPr/>
        </p:nvSpPr>
        <p:spPr>
          <a:xfrm>
            <a:off x="610366" y="1486987"/>
            <a:ext cx="12120899" cy="9820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“</a:t>
            </a:r>
            <a:r>
              <a:rPr i="1" sz="2800">
                <a:latin typeface="Helvetica Light"/>
                <a:ea typeface="Helvetica Light"/>
                <a:cs typeface="Helvetica Light"/>
                <a:sym typeface="Helvetica Light"/>
              </a:rPr>
              <a:t>I</a:t>
            </a:r>
            <a:r>
              <a:rPr i="1" sz="3000">
                <a:latin typeface="Times New Roman"/>
                <a:ea typeface="Times New Roman"/>
                <a:cs typeface="Times New Roman"/>
                <a:sym typeface="Times New Roman"/>
              </a:rPr>
              <a:t>l sistema della Moda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” di Roland Barthes: obiettivo di condurre un’analisi strutturale dell’</a:t>
            </a:r>
            <a:r>
              <a:rPr sz="2800">
                <a:solidFill>
                  <a:srgbClr val="009193"/>
                </a:solidFill>
              </a:rPr>
              <a:t>indumento femminile descritto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dalle riviste di Moda.</a:t>
            </a:r>
          </a:p>
        </p:txBody>
      </p:sp>
      <p:grpSp>
        <p:nvGrpSpPr>
          <p:cNvPr id="66" name="Group 66"/>
          <p:cNvGrpSpPr/>
          <p:nvPr/>
        </p:nvGrpSpPr>
        <p:grpSpPr>
          <a:xfrm>
            <a:off x="648604" y="2946874"/>
            <a:ext cx="1728663" cy="899920"/>
            <a:chOff x="0" y="0"/>
            <a:chExt cx="1728662" cy="899919"/>
          </a:xfrm>
        </p:grpSpPr>
        <p:sp>
          <p:nvSpPr>
            <p:cNvPr id="64" name="Shape 64"/>
            <p:cNvSpPr/>
            <p:nvPr/>
          </p:nvSpPr>
          <p:spPr>
            <a:xfrm>
              <a:off x="0" y="0"/>
              <a:ext cx="1728663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65" name="Shape 65"/>
            <p:cNvSpPr/>
            <p:nvPr/>
          </p:nvSpPr>
          <p:spPr>
            <a:xfrm>
              <a:off x="90579" y="297558"/>
              <a:ext cx="154750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367DA2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367DA2"/>
                  </a:solidFill>
                </a:rPr>
                <a:t>Moda Scritta</a:t>
              </a:r>
            </a:p>
          </p:txBody>
        </p:sp>
      </p:grpSp>
      <p:grpSp>
        <p:nvGrpSpPr>
          <p:cNvPr id="69" name="Group 69"/>
          <p:cNvGrpSpPr/>
          <p:nvPr/>
        </p:nvGrpSpPr>
        <p:grpSpPr>
          <a:xfrm>
            <a:off x="648604" y="4202319"/>
            <a:ext cx="1728663" cy="899921"/>
            <a:chOff x="0" y="0"/>
            <a:chExt cx="1728662" cy="899919"/>
          </a:xfrm>
        </p:grpSpPr>
        <p:sp>
          <p:nvSpPr>
            <p:cNvPr id="67" name="Shape 67"/>
            <p:cNvSpPr/>
            <p:nvPr/>
          </p:nvSpPr>
          <p:spPr>
            <a:xfrm>
              <a:off x="0" y="0"/>
              <a:ext cx="1728663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68" name="Shape 68"/>
            <p:cNvSpPr/>
            <p:nvPr/>
          </p:nvSpPr>
          <p:spPr>
            <a:xfrm>
              <a:off x="90579" y="297558"/>
              <a:ext cx="154750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367DA2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367DA2"/>
                  </a:solidFill>
                </a:rPr>
                <a:t>Moda Reale</a:t>
              </a:r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3938391" y="2946874"/>
            <a:ext cx="1728662" cy="899920"/>
            <a:chOff x="0" y="0"/>
            <a:chExt cx="1728661" cy="899919"/>
          </a:xfrm>
        </p:grpSpPr>
        <p:sp>
          <p:nvSpPr>
            <p:cNvPr id="70" name="Shape 70"/>
            <p:cNvSpPr/>
            <p:nvPr/>
          </p:nvSpPr>
          <p:spPr>
            <a:xfrm>
              <a:off x="0" y="0"/>
              <a:ext cx="1728662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71" name="Shape 71"/>
            <p:cNvSpPr/>
            <p:nvPr/>
          </p:nvSpPr>
          <p:spPr>
            <a:xfrm>
              <a:off x="90580" y="145158"/>
              <a:ext cx="1547501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Indumento scritto</a:t>
              </a:r>
            </a:p>
          </p:txBody>
        </p:sp>
      </p:grpSp>
      <p:grpSp>
        <p:nvGrpSpPr>
          <p:cNvPr id="75" name="Group 75"/>
          <p:cNvGrpSpPr/>
          <p:nvPr/>
        </p:nvGrpSpPr>
        <p:grpSpPr>
          <a:xfrm>
            <a:off x="7228175" y="2946874"/>
            <a:ext cx="1728666" cy="899920"/>
            <a:chOff x="0" y="0"/>
            <a:chExt cx="1728665" cy="899919"/>
          </a:xfrm>
        </p:grpSpPr>
        <p:sp>
          <p:nvSpPr>
            <p:cNvPr id="73" name="Shape 73"/>
            <p:cNvSpPr/>
            <p:nvPr/>
          </p:nvSpPr>
          <p:spPr>
            <a:xfrm>
              <a:off x="0" y="0"/>
              <a:ext cx="1728666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74" name="Shape 74"/>
            <p:cNvSpPr/>
            <p:nvPr/>
          </p:nvSpPr>
          <p:spPr>
            <a:xfrm>
              <a:off x="90580" y="145158"/>
              <a:ext cx="1547505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Struttura verbale</a:t>
              </a:r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10517961" y="2946874"/>
            <a:ext cx="1728666" cy="899920"/>
            <a:chOff x="0" y="0"/>
            <a:chExt cx="1728665" cy="899919"/>
          </a:xfrm>
        </p:grpSpPr>
        <p:sp>
          <p:nvSpPr>
            <p:cNvPr id="76" name="Shape 76"/>
            <p:cNvSpPr/>
            <p:nvPr/>
          </p:nvSpPr>
          <p:spPr>
            <a:xfrm>
              <a:off x="0" y="0"/>
              <a:ext cx="1728666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77" name="Shape 77"/>
            <p:cNvSpPr/>
            <p:nvPr/>
          </p:nvSpPr>
          <p:spPr>
            <a:xfrm>
              <a:off x="90580" y="297558"/>
              <a:ext cx="1547505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Parole</a:t>
              </a:r>
            </a:p>
          </p:txBody>
        </p:sp>
      </p:grpSp>
      <p:grpSp>
        <p:nvGrpSpPr>
          <p:cNvPr id="81" name="Group 81"/>
          <p:cNvGrpSpPr/>
          <p:nvPr/>
        </p:nvGrpSpPr>
        <p:grpSpPr>
          <a:xfrm>
            <a:off x="3938391" y="4331010"/>
            <a:ext cx="1728662" cy="899922"/>
            <a:chOff x="0" y="0"/>
            <a:chExt cx="1728661" cy="899921"/>
          </a:xfrm>
        </p:grpSpPr>
        <p:sp>
          <p:nvSpPr>
            <p:cNvPr id="79" name="Shape 79"/>
            <p:cNvSpPr/>
            <p:nvPr/>
          </p:nvSpPr>
          <p:spPr>
            <a:xfrm>
              <a:off x="0" y="-1"/>
              <a:ext cx="1728662" cy="899923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80" name="Shape 80"/>
            <p:cNvSpPr/>
            <p:nvPr/>
          </p:nvSpPr>
          <p:spPr>
            <a:xfrm>
              <a:off x="90580" y="145158"/>
              <a:ext cx="1547501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Indumento immagine</a:t>
              </a:r>
            </a:p>
          </p:txBody>
        </p:sp>
      </p:grpSp>
      <p:grpSp>
        <p:nvGrpSpPr>
          <p:cNvPr id="84" name="Group 84"/>
          <p:cNvGrpSpPr/>
          <p:nvPr/>
        </p:nvGrpSpPr>
        <p:grpSpPr>
          <a:xfrm>
            <a:off x="7228175" y="4331010"/>
            <a:ext cx="1728666" cy="899922"/>
            <a:chOff x="0" y="0"/>
            <a:chExt cx="1728665" cy="899921"/>
          </a:xfrm>
        </p:grpSpPr>
        <p:sp>
          <p:nvSpPr>
            <p:cNvPr id="82" name="Shape 82"/>
            <p:cNvSpPr/>
            <p:nvPr/>
          </p:nvSpPr>
          <p:spPr>
            <a:xfrm>
              <a:off x="0" y="-1"/>
              <a:ext cx="1728666" cy="899923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83" name="Shape 83"/>
            <p:cNvSpPr/>
            <p:nvPr/>
          </p:nvSpPr>
          <p:spPr>
            <a:xfrm>
              <a:off x="90580" y="145158"/>
              <a:ext cx="1547505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Struttura plastica</a:t>
              </a:r>
            </a:p>
          </p:txBody>
        </p:sp>
      </p:grpSp>
      <p:grpSp>
        <p:nvGrpSpPr>
          <p:cNvPr id="87" name="Group 87"/>
          <p:cNvGrpSpPr/>
          <p:nvPr/>
        </p:nvGrpSpPr>
        <p:grpSpPr>
          <a:xfrm>
            <a:off x="10517961" y="4331010"/>
            <a:ext cx="1728666" cy="899922"/>
            <a:chOff x="0" y="0"/>
            <a:chExt cx="1728665" cy="899921"/>
          </a:xfrm>
        </p:grpSpPr>
        <p:sp>
          <p:nvSpPr>
            <p:cNvPr id="85" name="Shape 85"/>
            <p:cNvSpPr/>
            <p:nvPr/>
          </p:nvSpPr>
          <p:spPr>
            <a:xfrm>
              <a:off x="0" y="-1"/>
              <a:ext cx="1728666" cy="899923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86" name="Shape 86"/>
            <p:cNvSpPr/>
            <p:nvPr/>
          </p:nvSpPr>
          <p:spPr>
            <a:xfrm>
              <a:off x="90580" y="297558"/>
              <a:ext cx="1547505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Forme</a:t>
              </a:r>
            </a:p>
          </p:txBody>
        </p:sp>
      </p:grpSp>
      <p:sp>
        <p:nvSpPr>
          <p:cNvPr id="88" name="Shape 88"/>
          <p:cNvSpPr/>
          <p:nvPr/>
        </p:nvSpPr>
        <p:spPr>
          <a:xfrm>
            <a:off x="2625218" y="3396831"/>
            <a:ext cx="1067604" cy="4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89" name="Shape 89"/>
          <p:cNvSpPr/>
          <p:nvPr/>
        </p:nvSpPr>
        <p:spPr>
          <a:xfrm>
            <a:off x="9204869" y="4780967"/>
            <a:ext cx="1067604" cy="5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90" name="Shape 90"/>
          <p:cNvSpPr/>
          <p:nvPr/>
        </p:nvSpPr>
        <p:spPr>
          <a:xfrm>
            <a:off x="9204869" y="3396831"/>
            <a:ext cx="1067604" cy="4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91" name="Shape 91"/>
          <p:cNvSpPr/>
          <p:nvPr/>
        </p:nvSpPr>
        <p:spPr>
          <a:xfrm>
            <a:off x="5915161" y="4780967"/>
            <a:ext cx="1067603" cy="5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92" name="Shape 92"/>
          <p:cNvSpPr/>
          <p:nvPr/>
        </p:nvSpPr>
        <p:spPr>
          <a:xfrm>
            <a:off x="5915004" y="3396831"/>
            <a:ext cx="1067604" cy="4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93" name="Shape 93"/>
          <p:cNvSpPr/>
          <p:nvPr/>
        </p:nvSpPr>
        <p:spPr>
          <a:xfrm>
            <a:off x="2625298" y="4780967"/>
            <a:ext cx="1067603" cy="5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94" name="Shape 94"/>
          <p:cNvSpPr/>
          <p:nvPr/>
        </p:nvSpPr>
        <p:spPr>
          <a:xfrm>
            <a:off x="634681" y="5583594"/>
            <a:ext cx="11735438" cy="533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Perché Barthes predilige la Moda scritta? La </a:t>
            </a:r>
            <a:r>
              <a:rPr sz="2800">
                <a:solidFill>
                  <a:srgbClr val="009193"/>
                </a:solidFill>
              </a:rPr>
              <a:t>parola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è in grado di:</a:t>
            </a:r>
          </a:p>
        </p:txBody>
      </p:sp>
      <p:sp>
        <p:nvSpPr>
          <p:cNvPr id="95" name="Shape 95"/>
          <p:cNvSpPr/>
          <p:nvPr/>
        </p:nvSpPr>
        <p:spPr>
          <a:xfrm>
            <a:off x="614988" y="6284917"/>
            <a:ext cx="8301956" cy="469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fissare i livelli di percezione = </a:t>
            </a:r>
            <a:r>
              <a:rPr sz="2400"/>
              <a:t>funzione di focalizzazione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;</a:t>
            </a:r>
          </a:p>
        </p:txBody>
      </p:sp>
      <p:sp>
        <p:nvSpPr>
          <p:cNvPr id="96" name="Shape 96"/>
          <p:cNvSpPr/>
          <p:nvPr/>
        </p:nvSpPr>
        <p:spPr>
          <a:xfrm>
            <a:off x="624029" y="6954489"/>
            <a:ext cx="10074875" cy="469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fornire informazioni in più, cogliere dettagli = </a:t>
            </a:r>
            <a:r>
              <a:rPr sz="2400"/>
              <a:t>funzione di conoscenza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;</a:t>
            </a:r>
          </a:p>
        </p:txBody>
      </p:sp>
      <p:sp>
        <p:nvSpPr>
          <p:cNvPr id="97" name="Shape 97"/>
          <p:cNvSpPr/>
          <p:nvPr/>
        </p:nvSpPr>
        <p:spPr>
          <a:xfrm>
            <a:off x="617695" y="7624060"/>
            <a:ext cx="11391167" cy="469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evidenziare aspetti nascosti che l’immagine non sottolinea = </a:t>
            </a:r>
            <a:r>
              <a:rPr sz="2400"/>
              <a:t>funzione di enfasi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97" grpId="3"/>
      <p:bldP build="whole" bldLvl="1" animBg="1" rev="0" advAuto="0" spid="95" grpId="1"/>
      <p:bldP build="whole" bldLvl="1" animBg="1" rev="0" advAuto="0" spid="9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00" name="Shape 100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01" name="Shape 101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10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Shape 103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4</a:t>
            </a:r>
          </a:p>
        </p:txBody>
      </p:sp>
      <p:sp>
        <p:nvSpPr>
          <p:cNvPr id="104" name="Shape 104"/>
          <p:cNvSpPr/>
          <p:nvPr/>
        </p:nvSpPr>
        <p:spPr>
          <a:xfrm>
            <a:off x="441953" y="1330913"/>
            <a:ext cx="12120896" cy="14209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spcBef>
                <a:spcPts val="3200"/>
              </a:spcBef>
              <a:defRPr sz="1800"/>
            </a:pPr>
            <a:r>
              <a:rPr sz="3000">
                <a:latin typeface="Times New Roman"/>
                <a:ea typeface="Times New Roman"/>
                <a:cs typeface="Times New Roman"/>
                <a:sym typeface="Times New Roman"/>
              </a:rPr>
              <a:t>Prova di commutazione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variare artificialmente un termine e osservare se questa variazione introduce un mutamento nella lettura o nell’uso della struttura data</a:t>
            </a:r>
            <a:r>
              <a:rPr sz="2800">
                <a:latin typeface="Times Roman"/>
                <a:ea typeface="Times Roman"/>
                <a:cs typeface="Times Roman"/>
                <a:sym typeface="Times Roman"/>
              </a:rPr>
              <a:t>.</a:t>
            </a:r>
          </a:p>
        </p:txBody>
      </p:sp>
      <p:sp>
        <p:nvSpPr>
          <p:cNvPr id="105" name="Shape 105"/>
          <p:cNvSpPr/>
          <p:nvPr/>
        </p:nvSpPr>
        <p:spPr>
          <a:xfrm>
            <a:off x="8618910" y="177201"/>
            <a:ext cx="3854790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Moda e Linguaggio  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Roland Barthes</a:t>
            </a:r>
          </a:p>
        </p:txBody>
      </p:sp>
      <p:sp>
        <p:nvSpPr>
          <p:cNvPr id="106" name="Shape 106"/>
          <p:cNvSpPr/>
          <p:nvPr/>
        </p:nvSpPr>
        <p:spPr>
          <a:xfrm>
            <a:off x="394499" y="2904432"/>
            <a:ext cx="11942530" cy="533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L’</a:t>
            </a:r>
            <a:r>
              <a:rPr sz="2800">
                <a:solidFill>
                  <a:srgbClr val="EC5D57"/>
                </a:solidFill>
              </a:rPr>
              <a:t>indumento scritto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entra in relazione con due entità distinte:</a:t>
            </a:r>
          </a:p>
        </p:txBody>
      </p:sp>
      <p:sp>
        <p:nvSpPr>
          <p:cNvPr id="107" name="Shape 107"/>
          <p:cNvSpPr/>
          <p:nvPr/>
        </p:nvSpPr>
        <p:spPr>
          <a:xfrm>
            <a:off x="528201" y="3590434"/>
            <a:ext cx="11124606" cy="1447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400">
                <a:solidFill>
                  <a:srgbClr val="009193"/>
                </a:solidFill>
              </a:rPr>
              <a:t>Mondo:</a:t>
            </a:r>
            <a:endParaRPr sz="2400">
              <a:solidFill>
                <a:srgbClr val="009193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endParaRPr sz="2400">
              <a:solidFill>
                <a:srgbClr val="009193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Le </a:t>
            </a:r>
            <a:r>
              <a:rPr sz="2000" u="sng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pantalon large à taille haute</a:t>
            </a: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 des tailleurs Saint Laurent, inspirés </a:t>
            </a:r>
            <a:endParaRPr sz="2000">
              <a:solidFill>
                <a:srgbClr val="7F7F7F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de la garçonne, habille </a:t>
            </a:r>
            <a:r>
              <a:rPr sz="2000" u="sng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les libres séductrices d’aujourd'hui</a:t>
            </a: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.</a:t>
            </a:r>
          </a:p>
        </p:txBody>
      </p:sp>
      <p:sp>
        <p:nvSpPr>
          <p:cNvPr id="108" name="Shape 108"/>
          <p:cNvSpPr/>
          <p:nvPr/>
        </p:nvSpPr>
        <p:spPr>
          <a:xfrm>
            <a:off x="547723" y="5190835"/>
            <a:ext cx="10360001" cy="1447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Il concetto di “</a:t>
            </a:r>
            <a:r>
              <a:rPr sz="2400">
                <a:solidFill>
                  <a:srgbClr val="009193"/>
                </a:solidFill>
              </a:rPr>
              <a:t>alla Moda</a:t>
            </a:r>
            <a:r>
              <a:rPr sz="2400">
                <a:solidFill>
                  <a:srgbClr val="53585F"/>
                </a:solidFill>
              </a:rPr>
              <a:t>” e “fuori Moda”</a:t>
            </a:r>
            <a:r>
              <a:rPr sz="2400">
                <a:solidFill>
                  <a:srgbClr val="009193"/>
                </a:solidFill>
              </a:rPr>
              <a:t>:</a:t>
            </a:r>
            <a:endParaRPr sz="2400">
              <a:solidFill>
                <a:srgbClr val="009193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endParaRPr sz="2400">
              <a:solidFill>
                <a:srgbClr val="009193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 defTabSz="457200">
              <a:defRPr sz="1800"/>
            </a:pP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Une capeline encre de chine, un tailleur noir cafard, un perfecto </a:t>
            </a:r>
            <a:endParaRPr sz="2000">
              <a:solidFill>
                <a:srgbClr val="7F7F7F"/>
              </a:solidFill>
              <a:latin typeface="Menlo Regular"/>
              <a:ea typeface="Menlo Regular"/>
              <a:cs typeface="Menlo Regular"/>
              <a:sym typeface="Menlo Regular"/>
            </a:endParaRPr>
          </a:p>
          <a:p>
            <a:pPr lvl="0" algn="l" defTabSz="457200">
              <a:defRPr sz="1800"/>
            </a:pPr>
            <a:r>
              <a:rPr sz="2000" u="sng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corbeau.</a:t>
            </a:r>
            <a:r>
              <a:rPr sz="2000">
                <a:solidFill>
                  <a:srgbClr val="7F7F7F"/>
                </a:solid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  <a:r>
              <a:rPr sz="2000" u="sng">
                <a:solidFill>
                  <a:srgbClr val="404040"/>
                </a:solidFill>
                <a:latin typeface="Menlo Regular"/>
                <a:ea typeface="Menlo Regular"/>
                <a:cs typeface="Menlo Regular"/>
                <a:sym typeface="Menlo Regular"/>
              </a:rPr>
              <a:t>(                                   ).</a:t>
            </a:r>
          </a:p>
        </p:txBody>
      </p:sp>
      <p:sp>
        <p:nvSpPr>
          <p:cNvPr id="109" name="Shape 109"/>
          <p:cNvSpPr/>
          <p:nvPr/>
        </p:nvSpPr>
        <p:spPr>
          <a:xfrm>
            <a:off x="426523" y="6888491"/>
            <a:ext cx="11878482" cy="1397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800">
                <a:solidFill>
                  <a:srgbClr val="EC5D57"/>
                </a:solidFill>
              </a:rPr>
              <a:t>visibile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e l’</a:t>
            </a:r>
            <a:r>
              <a:rPr sz="2800">
                <a:solidFill>
                  <a:srgbClr val="009193"/>
                </a:solidFill>
              </a:rPr>
              <a:t>invisibile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trovano sintesi nell’</a:t>
            </a:r>
            <a:r>
              <a:rPr sz="2800"/>
              <a:t>enunciato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che serve a noi lettori per cogliere il </a:t>
            </a:r>
            <a:r>
              <a:rPr sz="2800"/>
              <a:t>rapporto di equivalenza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 tra il “mondo” o la “moda” e l’ “indumento”.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08" grpId="2"/>
      <p:bldP build="whole" bldLvl="1" animBg="1" rev="0" advAuto="0" spid="10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12" name="Shape 112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13" name="Shape 113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114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5</a:t>
            </a:r>
          </a:p>
        </p:txBody>
      </p:sp>
      <p:sp>
        <p:nvSpPr>
          <p:cNvPr id="116" name="Shape 116"/>
          <p:cNvSpPr/>
          <p:nvPr/>
        </p:nvSpPr>
        <p:spPr>
          <a:xfrm>
            <a:off x="441953" y="1396471"/>
            <a:ext cx="12120896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spcBef>
                <a:spcPts val="3200"/>
              </a:spcBef>
              <a:defRPr sz="2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800"/>
              <a:t>L’enunciato del giornale di Moda è composto da:</a:t>
            </a:r>
          </a:p>
        </p:txBody>
      </p:sp>
      <p:sp>
        <p:nvSpPr>
          <p:cNvPr id="117" name="Shape 117"/>
          <p:cNvSpPr/>
          <p:nvPr/>
        </p:nvSpPr>
        <p:spPr>
          <a:xfrm>
            <a:off x="8618910" y="177201"/>
            <a:ext cx="3854790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Moda e Linguaggio  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Roland Barthes</a:t>
            </a:r>
          </a:p>
        </p:txBody>
      </p:sp>
      <p:sp>
        <p:nvSpPr>
          <p:cNvPr id="118" name="Shape 118"/>
          <p:cNvSpPr/>
          <p:nvPr/>
        </p:nvSpPr>
        <p:spPr>
          <a:xfrm flipH="1">
            <a:off x="3537825" y="1968529"/>
            <a:ext cx="3025691" cy="707438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19" name="Shape 119"/>
          <p:cNvSpPr/>
          <p:nvPr/>
        </p:nvSpPr>
        <p:spPr>
          <a:xfrm>
            <a:off x="6572534" y="1968526"/>
            <a:ext cx="3025691" cy="707443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20" name="Shape 120"/>
          <p:cNvSpPr/>
          <p:nvPr/>
        </p:nvSpPr>
        <p:spPr>
          <a:xfrm>
            <a:off x="597753" y="2747101"/>
            <a:ext cx="3854788" cy="83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009193"/>
                </a:solidFill>
              </a:rPr>
              <a:t>Significante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 tratti materiali e numerabili</a:t>
            </a:r>
          </a:p>
        </p:txBody>
      </p:sp>
      <p:sp>
        <p:nvSpPr>
          <p:cNvPr id="121" name="Shape 121"/>
          <p:cNvSpPr/>
          <p:nvPr/>
        </p:nvSpPr>
        <p:spPr>
          <a:xfrm>
            <a:off x="8618910" y="2747101"/>
            <a:ext cx="3854791" cy="83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009193"/>
                </a:solidFill>
              </a:rPr>
              <a:t>Significato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 tratti immateriali e non numerabili</a:t>
            </a:r>
          </a:p>
        </p:txBody>
      </p:sp>
      <p:sp>
        <p:nvSpPr>
          <p:cNvPr id="122" name="Shape 122"/>
          <p:cNvSpPr/>
          <p:nvPr/>
        </p:nvSpPr>
        <p:spPr>
          <a:xfrm>
            <a:off x="2525147" y="3555164"/>
            <a:ext cx="2" cy="766454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23" name="Shape 123"/>
          <p:cNvSpPr/>
          <p:nvPr/>
        </p:nvSpPr>
        <p:spPr>
          <a:xfrm>
            <a:off x="1739525" y="4402542"/>
            <a:ext cx="157124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Indumento</a:t>
            </a:r>
          </a:p>
        </p:txBody>
      </p:sp>
      <p:sp>
        <p:nvSpPr>
          <p:cNvPr id="124" name="Shape 124"/>
          <p:cNvSpPr/>
          <p:nvPr/>
        </p:nvSpPr>
        <p:spPr>
          <a:xfrm>
            <a:off x="9057812" y="4353969"/>
            <a:ext cx="297698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Mondo o “alla Moda”</a:t>
            </a:r>
          </a:p>
        </p:txBody>
      </p:sp>
      <p:sp>
        <p:nvSpPr>
          <p:cNvPr id="125" name="Shape 125"/>
          <p:cNvSpPr/>
          <p:nvPr/>
        </p:nvSpPr>
        <p:spPr>
          <a:xfrm>
            <a:off x="3542851" y="6143938"/>
            <a:ext cx="3025691" cy="707442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26" name="Shape 126"/>
          <p:cNvSpPr/>
          <p:nvPr/>
        </p:nvSpPr>
        <p:spPr>
          <a:xfrm flipH="1">
            <a:off x="6567509" y="6143937"/>
            <a:ext cx="3025690" cy="707442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27" name="Shape 127"/>
          <p:cNvSpPr/>
          <p:nvPr/>
        </p:nvSpPr>
        <p:spPr>
          <a:xfrm>
            <a:off x="3700171" y="7027284"/>
            <a:ext cx="5604458" cy="83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009193"/>
                </a:solidFill>
              </a:rPr>
              <a:t>Segno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 sintesi dei due termini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Arbitrario</a:t>
            </a:r>
          </a:p>
        </p:txBody>
      </p:sp>
      <p:sp>
        <p:nvSpPr>
          <p:cNvPr id="128" name="Shape 128"/>
          <p:cNvSpPr/>
          <p:nvPr/>
        </p:nvSpPr>
        <p:spPr>
          <a:xfrm>
            <a:off x="10546303" y="3548893"/>
            <a:ext cx="4" cy="766454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29" name="Shape 129"/>
          <p:cNvSpPr/>
          <p:nvPr/>
        </p:nvSpPr>
        <p:spPr>
          <a:xfrm>
            <a:off x="354309" y="4955907"/>
            <a:ext cx="5604456" cy="1092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Matrice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 oggetto + supporto + variante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>
              <a:defRPr sz="1800"/>
            </a:pP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defTabSz="457200">
              <a:defRPr sz="1800"/>
            </a:pPr>
            <a:r>
              <a:rPr sz="1700" u="sng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blouse-bloomer</a:t>
            </a:r>
            <a:r>
              <a:rPr sz="17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700" u="sng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à décolleté</a:t>
            </a:r>
            <a:r>
              <a:rPr sz="17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   </a:t>
            </a:r>
            <a:r>
              <a:rPr sz="1700" u="sng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coulissé</a:t>
            </a:r>
            <a:r>
              <a:rPr sz="1700">
                <a:solidFill>
                  <a:srgbClr val="7F7F7F"/>
                </a:solidFill>
                <a:uFill>
                  <a:solidFill/>
                </a:uFill>
                <a:latin typeface="Menlo Regular"/>
                <a:ea typeface="Menlo Regular"/>
                <a:cs typeface="Menlo Regular"/>
                <a:sym typeface="Menlo Regular"/>
              </a:rPr>
              <a:t> </a:t>
            </a:r>
          </a:p>
        </p:txBody>
      </p:sp>
      <p:sp>
        <p:nvSpPr>
          <p:cNvPr id="130" name="Shape 130"/>
          <p:cNvSpPr/>
          <p:nvPr/>
        </p:nvSpPr>
        <p:spPr>
          <a:xfrm>
            <a:off x="6936016" y="5082907"/>
            <a:ext cx="5604455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Scomposizione in </a:t>
            </a:r>
            <a:r>
              <a:rPr sz="2400">
                <a:solidFill>
                  <a:srgbClr val="EC5D57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unità semantiche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unità usuali e unità originali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33" name="Shape 133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34" name="Shape 134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135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i="1"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il Corpus di L’</a:t>
            </a:r>
            <a:r>
              <a:rPr i="1"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Officiel de la Mode</a:t>
            </a:r>
            <a:endParaRPr i="1"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Costruzione e caratteristiche</a:t>
            </a:r>
          </a:p>
        </p:txBody>
      </p:sp>
      <p:sp>
        <p:nvSpPr>
          <p:cNvPr id="137" name="Shape 137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6</a:t>
            </a:r>
          </a:p>
        </p:txBody>
      </p:sp>
      <p:sp>
        <p:nvSpPr>
          <p:cNvPr id="138" name="Shape 138"/>
          <p:cNvSpPr/>
          <p:nvPr/>
        </p:nvSpPr>
        <p:spPr>
          <a:xfrm>
            <a:off x="441953" y="1264964"/>
            <a:ext cx="12120896" cy="1270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/>
              <a:t>Uso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corpus </a:t>
            </a:r>
            <a:r>
              <a:rPr sz="2800">
                <a:solidFill>
                  <a:srgbClr val="009193"/>
                </a:solidFill>
              </a:rPr>
              <a:t>analitico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Finalità = analizzare il linguaggio giornalistico di moda, focalizzando l’attenzione sulla variazione del lessico e sulla costruzione delle dipendenze.</a:t>
            </a:r>
          </a:p>
        </p:txBody>
      </p:sp>
      <p:sp>
        <p:nvSpPr>
          <p:cNvPr id="139" name="Shape 139"/>
          <p:cNvSpPr/>
          <p:nvPr/>
        </p:nvSpPr>
        <p:spPr>
          <a:xfrm>
            <a:off x="441953" y="2713693"/>
            <a:ext cx="12120896" cy="901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/>
              <a:t>Generalità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corpus </a:t>
            </a:r>
            <a:r>
              <a:rPr sz="2800">
                <a:solidFill>
                  <a:srgbClr val="009193"/>
                </a:solidFill>
              </a:rPr>
              <a:t>specialistico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Argomento di indagine = linguaggio giornalistico di moda</a:t>
            </a:r>
          </a:p>
        </p:txBody>
      </p:sp>
      <p:sp>
        <p:nvSpPr>
          <p:cNvPr id="140" name="Shape 140"/>
          <p:cNvSpPr/>
          <p:nvPr/>
        </p:nvSpPr>
        <p:spPr>
          <a:xfrm>
            <a:off x="441953" y="3794123"/>
            <a:ext cx="12120896" cy="1270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/>
              <a:t>Modalità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corpus </a:t>
            </a:r>
            <a:r>
              <a:rPr sz="2800">
                <a:solidFill>
                  <a:srgbClr val="009193"/>
                </a:solidFill>
              </a:rPr>
              <a:t>scritto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Materiale di partenza = articoli tratti dal “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Jalou Archive”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che ripropone in versione digitale i contenuti del cartaceo</a:t>
            </a:r>
          </a:p>
        </p:txBody>
      </p:sp>
      <p:sp>
        <p:nvSpPr>
          <p:cNvPr id="141" name="Shape 141"/>
          <p:cNvSpPr/>
          <p:nvPr/>
        </p:nvSpPr>
        <p:spPr>
          <a:xfrm>
            <a:off x="441953" y="5150775"/>
            <a:ext cx="12120896" cy="901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/>
              <a:t>Lingua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corpus </a:t>
            </a:r>
            <a:r>
              <a:rPr sz="2800">
                <a:solidFill>
                  <a:srgbClr val="009193"/>
                </a:solidFill>
              </a:rPr>
              <a:t>monolingue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Francese</a:t>
            </a:r>
          </a:p>
        </p:txBody>
      </p:sp>
      <p:sp>
        <p:nvSpPr>
          <p:cNvPr id="142" name="Shape 142"/>
          <p:cNvSpPr/>
          <p:nvPr/>
        </p:nvSpPr>
        <p:spPr>
          <a:xfrm>
            <a:off x="441953" y="6139130"/>
            <a:ext cx="12120896" cy="901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/>
              <a:t>Cronologia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corpus </a:t>
            </a:r>
            <a:r>
              <a:rPr sz="2800">
                <a:solidFill>
                  <a:srgbClr val="009193"/>
                </a:solidFill>
              </a:rPr>
              <a:t>diacronico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Arco temporale = analisi dal 1995 al 2013</a:t>
            </a:r>
          </a:p>
        </p:txBody>
      </p:sp>
      <p:sp>
        <p:nvSpPr>
          <p:cNvPr id="143" name="Shape 143"/>
          <p:cNvSpPr/>
          <p:nvPr/>
        </p:nvSpPr>
        <p:spPr>
          <a:xfrm>
            <a:off x="441953" y="7127482"/>
            <a:ext cx="12120896" cy="901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/>
              <a:t>Dimensione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 corpus </a:t>
            </a:r>
            <a:r>
              <a:rPr sz="2800">
                <a:solidFill>
                  <a:srgbClr val="009193"/>
                </a:solidFill>
              </a:rPr>
              <a:t>aperto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 algn="l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Tokens: 190192, non è esclusa la possibilità di aggiungere testi</a:t>
            </a: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46" name="Shape 146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47" name="Shape 147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148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hape 149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7</a:t>
            </a:r>
          </a:p>
        </p:txBody>
      </p:sp>
      <p:sp>
        <p:nvSpPr>
          <p:cNvPr id="150" name="Shape 150"/>
          <p:cNvSpPr/>
          <p:nvPr/>
        </p:nvSpPr>
        <p:spPr>
          <a:xfrm>
            <a:off x="453220" y="1695701"/>
            <a:ext cx="1212089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Fase 1, </a:t>
            </a:r>
            <a:r>
              <a:rPr sz="28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scelta del materiale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</a:p>
        </p:txBody>
      </p:sp>
      <p:sp>
        <p:nvSpPr>
          <p:cNvPr id="151" name="Shape 151"/>
          <p:cNvSpPr/>
          <p:nvPr/>
        </p:nvSpPr>
        <p:spPr>
          <a:xfrm>
            <a:off x="443117" y="2260618"/>
            <a:ext cx="3264763" cy="469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/>
              <a:t>categoria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= ‘moda’;</a:t>
            </a:r>
          </a:p>
        </p:txBody>
      </p:sp>
      <p:sp>
        <p:nvSpPr>
          <p:cNvPr id="152" name="Shape 152"/>
          <p:cNvSpPr/>
          <p:nvPr/>
        </p:nvSpPr>
        <p:spPr>
          <a:xfrm>
            <a:off x="430684" y="2823071"/>
            <a:ext cx="11942597" cy="83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/>
              <a:t>tipologie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, = editoriali, articoli standard, presentazioni su sfilate e tendenze, interviste a stilisti e storie sulla loro carriera.</a:t>
            </a:r>
          </a:p>
        </p:txBody>
      </p:sp>
      <p:sp>
        <p:nvSpPr>
          <p:cNvPr id="153" name="Shape 153"/>
          <p:cNvSpPr/>
          <p:nvPr/>
        </p:nvSpPr>
        <p:spPr>
          <a:xfrm>
            <a:off x="453220" y="4050025"/>
            <a:ext cx="12120899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spcBef>
                <a:spcPts val="3200"/>
              </a:spcBef>
              <a:defRPr sz="1800"/>
            </a:pP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Fase 2, </a:t>
            </a:r>
            <a:r>
              <a:rPr sz="28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preparazione del testo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</a:p>
        </p:txBody>
      </p:sp>
      <p:sp>
        <p:nvSpPr>
          <p:cNvPr id="154" name="Shape 154"/>
          <p:cNvSpPr/>
          <p:nvPr/>
        </p:nvSpPr>
        <p:spPr>
          <a:xfrm>
            <a:off x="454386" y="4634317"/>
            <a:ext cx="11895192" cy="8382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/>
              <a:t>text cleaning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= eliminare le didascalie delle figure, le pubblicità, i crediti degli indumenti e i links;</a:t>
            </a:r>
          </a:p>
        </p:txBody>
      </p:sp>
      <p:sp>
        <p:nvSpPr>
          <p:cNvPr id="155" name="Shape 155"/>
          <p:cNvSpPr/>
          <p:nvPr/>
        </p:nvSpPr>
        <p:spPr>
          <a:xfrm>
            <a:off x="454386" y="5587292"/>
            <a:ext cx="11895192" cy="12065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/>
              <a:t>verifica dei caratteri del testo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= correggere gli errori di conversione dovuti alla digitalizzazione OCR ed eliminare le convenienze grafiche che compromettono il significato delle parole;</a:t>
            </a:r>
          </a:p>
        </p:txBody>
      </p:sp>
      <p:sp>
        <p:nvSpPr>
          <p:cNvPr id="156" name="Shape 156"/>
          <p:cNvSpPr/>
          <p:nvPr/>
        </p:nvSpPr>
        <p:spPr>
          <a:xfrm>
            <a:off x="454386" y="6918314"/>
            <a:ext cx="11895192" cy="8382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/>
              <a:t>normalizzazione del testo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= recuperare i nomi propri e le parole ad inizio frase con la lettera maiuscola.</a:t>
            </a:r>
          </a:p>
        </p:txBody>
      </p:sp>
      <p:sp>
        <p:nvSpPr>
          <p:cNvPr id="157" name="Shape 157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</a:t>
            </a:r>
            <a:r>
              <a:rPr i="1"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Mode</a:t>
            </a: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il Corpus di L’</a:t>
            </a:r>
            <a:r>
              <a:rPr i="1"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Officiel de la Mode</a:t>
            </a:r>
            <a:endParaRPr i="1"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Costruzione e caratteristiche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2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presetClass="entr" presetSubtype="32" presetID="4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7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6" grpId="5"/>
      <p:bldP build="whole" bldLvl="1" animBg="1" rev="0" advAuto="0" spid="151" grpId="1"/>
      <p:bldP build="whole" bldLvl="1" animBg="1" rev="0" advAuto="0" spid="154" grpId="3"/>
      <p:bldP build="whole" bldLvl="1" animBg="1" rev="0" advAuto="0" spid="155" grpId="4"/>
      <p:bldP build="whole" bldLvl="1" animBg="1" rev="0" advAuto="0" spid="15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60" name="Shape 160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61" name="Shape 161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16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Talismane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Come funziona</a:t>
            </a:r>
          </a:p>
        </p:txBody>
      </p:sp>
      <p:sp>
        <p:nvSpPr>
          <p:cNvPr id="164" name="Shape 164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8</a:t>
            </a:r>
          </a:p>
        </p:txBody>
      </p:sp>
      <p:sp>
        <p:nvSpPr>
          <p:cNvPr id="165" name="Shape 165"/>
          <p:cNvSpPr/>
          <p:nvPr/>
        </p:nvSpPr>
        <p:spPr>
          <a:xfrm>
            <a:off x="441953" y="1532296"/>
            <a:ext cx="12120896" cy="90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spcBef>
                <a:spcPts val="3200"/>
              </a:spcBef>
              <a:defRPr sz="1800"/>
            </a:pPr>
            <a:r>
              <a:rPr sz="28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Talismane</a:t>
            </a:r>
            <a:r>
              <a:rPr sz="280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  <a:endParaRPr sz="28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analizzatore sintattico in Java, adatto all’analisi computazionale per il francese.</a:t>
            </a:r>
          </a:p>
        </p:txBody>
      </p:sp>
      <p:sp>
        <p:nvSpPr>
          <p:cNvPr id="166" name="Shape 166"/>
          <p:cNvSpPr/>
          <p:nvPr/>
        </p:nvSpPr>
        <p:spPr>
          <a:xfrm flipH="1">
            <a:off x="2882619" y="2405842"/>
            <a:ext cx="3025691" cy="707438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67" name="Shape 167"/>
          <p:cNvSpPr/>
          <p:nvPr/>
        </p:nvSpPr>
        <p:spPr>
          <a:xfrm>
            <a:off x="6834044" y="2405841"/>
            <a:ext cx="3025692" cy="707439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grpSp>
        <p:nvGrpSpPr>
          <p:cNvPr id="170" name="Group 170"/>
          <p:cNvGrpSpPr/>
          <p:nvPr/>
        </p:nvGrpSpPr>
        <p:grpSpPr>
          <a:xfrm>
            <a:off x="1308922" y="3118742"/>
            <a:ext cx="1728663" cy="899921"/>
            <a:chOff x="0" y="0"/>
            <a:chExt cx="1728662" cy="899919"/>
          </a:xfrm>
        </p:grpSpPr>
        <p:sp>
          <p:nvSpPr>
            <p:cNvPr id="168" name="Shape 168"/>
            <p:cNvSpPr/>
            <p:nvPr/>
          </p:nvSpPr>
          <p:spPr>
            <a:xfrm>
              <a:off x="0" y="0"/>
              <a:ext cx="1728663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169" name="Shape 169"/>
            <p:cNvSpPr/>
            <p:nvPr/>
          </p:nvSpPr>
          <p:spPr>
            <a:xfrm>
              <a:off x="90581" y="145158"/>
              <a:ext cx="1547501" cy="609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Sentence Detector</a:t>
              </a:r>
            </a:p>
          </p:txBody>
        </p:sp>
      </p:grpSp>
      <p:grpSp>
        <p:nvGrpSpPr>
          <p:cNvPr id="173" name="Group 173"/>
          <p:cNvGrpSpPr/>
          <p:nvPr/>
        </p:nvGrpSpPr>
        <p:grpSpPr>
          <a:xfrm>
            <a:off x="4062503" y="3110970"/>
            <a:ext cx="1728666" cy="899920"/>
            <a:chOff x="0" y="0"/>
            <a:chExt cx="1728665" cy="899919"/>
          </a:xfrm>
        </p:grpSpPr>
        <p:sp>
          <p:nvSpPr>
            <p:cNvPr id="171" name="Shape 171"/>
            <p:cNvSpPr/>
            <p:nvPr/>
          </p:nvSpPr>
          <p:spPr>
            <a:xfrm>
              <a:off x="0" y="0"/>
              <a:ext cx="1728666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172" name="Shape 172"/>
            <p:cNvSpPr/>
            <p:nvPr/>
          </p:nvSpPr>
          <p:spPr>
            <a:xfrm>
              <a:off x="90580" y="297558"/>
              <a:ext cx="1547505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Tokenizer</a:t>
              </a:r>
            </a:p>
          </p:txBody>
        </p:sp>
      </p:grpSp>
      <p:grpSp>
        <p:nvGrpSpPr>
          <p:cNvPr id="176" name="Group 176"/>
          <p:cNvGrpSpPr/>
          <p:nvPr/>
        </p:nvGrpSpPr>
        <p:grpSpPr>
          <a:xfrm>
            <a:off x="6816086" y="3110970"/>
            <a:ext cx="1728666" cy="899920"/>
            <a:chOff x="0" y="0"/>
            <a:chExt cx="1728665" cy="899919"/>
          </a:xfrm>
        </p:grpSpPr>
        <p:sp>
          <p:nvSpPr>
            <p:cNvPr id="174" name="Shape 174"/>
            <p:cNvSpPr/>
            <p:nvPr/>
          </p:nvSpPr>
          <p:spPr>
            <a:xfrm>
              <a:off x="0" y="0"/>
              <a:ext cx="1728666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175" name="Shape 175"/>
            <p:cNvSpPr/>
            <p:nvPr/>
          </p:nvSpPr>
          <p:spPr>
            <a:xfrm>
              <a:off x="90580" y="297558"/>
              <a:ext cx="1547505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Pos-Tagger</a:t>
              </a:r>
            </a:p>
          </p:txBody>
        </p:sp>
      </p:grpSp>
      <p:grpSp>
        <p:nvGrpSpPr>
          <p:cNvPr id="179" name="Group 179"/>
          <p:cNvGrpSpPr/>
          <p:nvPr/>
        </p:nvGrpSpPr>
        <p:grpSpPr>
          <a:xfrm>
            <a:off x="9434562" y="3124924"/>
            <a:ext cx="1728666" cy="899920"/>
            <a:chOff x="0" y="0"/>
            <a:chExt cx="1728665" cy="899919"/>
          </a:xfrm>
        </p:grpSpPr>
        <p:sp>
          <p:nvSpPr>
            <p:cNvPr id="177" name="Shape 177"/>
            <p:cNvSpPr/>
            <p:nvPr/>
          </p:nvSpPr>
          <p:spPr>
            <a:xfrm>
              <a:off x="0" y="0"/>
              <a:ext cx="1728666" cy="899920"/>
            </a:xfrm>
            <a:prstGeom prst="roundRect">
              <a:avLst>
                <a:gd name="adj" fmla="val 34366"/>
              </a:avLst>
            </a:prstGeom>
            <a:noFill/>
            <a:ln w="12700" cap="flat">
              <a:solidFill>
                <a:srgbClr val="53585F">
                  <a:alpha val="7100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defTabSz="457200">
                <a:defRPr sz="1800"/>
              </a:pPr>
            </a:p>
          </p:txBody>
        </p:sp>
        <p:sp>
          <p:nvSpPr>
            <p:cNvPr id="178" name="Shape 178"/>
            <p:cNvSpPr/>
            <p:nvPr/>
          </p:nvSpPr>
          <p:spPr>
            <a:xfrm>
              <a:off x="90580" y="297558"/>
              <a:ext cx="1547505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2000">
                  <a:solidFill>
                    <a:srgbClr val="53585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000">
                  <a:solidFill>
                    <a:srgbClr val="53585F"/>
                  </a:solidFill>
                </a:rPr>
                <a:t>Parser</a:t>
              </a:r>
            </a:p>
          </p:txBody>
        </p:sp>
      </p:grpSp>
      <p:sp>
        <p:nvSpPr>
          <p:cNvPr id="180" name="Shape 180"/>
          <p:cNvSpPr/>
          <p:nvPr/>
        </p:nvSpPr>
        <p:spPr>
          <a:xfrm flipH="1">
            <a:off x="5028929" y="2409670"/>
            <a:ext cx="1121536" cy="742186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81" name="Shape 181"/>
          <p:cNvSpPr/>
          <p:nvPr/>
        </p:nvSpPr>
        <p:spPr>
          <a:xfrm>
            <a:off x="6554116" y="2409670"/>
            <a:ext cx="1121536" cy="742186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82" name="Shape 182"/>
          <p:cNvSpPr/>
          <p:nvPr/>
        </p:nvSpPr>
        <p:spPr>
          <a:xfrm>
            <a:off x="624571" y="4611511"/>
            <a:ext cx="11755658" cy="838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just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L’obiettivo di ciascuna fase è definito come un problema di classificazione, </a:t>
            </a:r>
            <a:r>
              <a:rPr sz="2400"/>
              <a:t>risolto statisticamente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attraverso: </a:t>
            </a:r>
          </a:p>
        </p:txBody>
      </p:sp>
      <p:sp>
        <p:nvSpPr>
          <p:cNvPr id="183" name="Shape 183"/>
          <p:cNvSpPr/>
          <p:nvPr/>
        </p:nvSpPr>
        <p:spPr>
          <a:xfrm>
            <a:off x="554806" y="5556258"/>
            <a:ext cx="1189518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541039" indent="-541039" algn="l">
              <a:buSzPct val="45000"/>
              <a:buBlip>
                <a:blip r:embed="rId3"/>
              </a:buBlip>
              <a:defRPr sz="1800"/>
            </a:pP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2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French TreeBank</a:t>
            </a: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 = training corpus annotato.</a:t>
            </a:r>
          </a:p>
        </p:txBody>
      </p:sp>
      <p:sp>
        <p:nvSpPr>
          <p:cNvPr id="184" name="Shape 184"/>
          <p:cNvSpPr/>
          <p:nvPr/>
        </p:nvSpPr>
        <p:spPr>
          <a:xfrm>
            <a:off x="554804" y="6650323"/>
            <a:ext cx="1189519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702417" indent="-702417" algn="l">
              <a:buSzPct val="45000"/>
              <a:buBlip>
                <a:blip r:embed="rId3"/>
              </a:buBlip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Leff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= lessico per la classificazione dei dati linguistici;</a:t>
            </a:r>
          </a:p>
        </p:txBody>
      </p:sp>
      <p:sp>
        <p:nvSpPr>
          <p:cNvPr id="185" name="Shape 185"/>
          <p:cNvSpPr/>
          <p:nvPr/>
        </p:nvSpPr>
        <p:spPr>
          <a:xfrm>
            <a:off x="554806" y="7206873"/>
            <a:ext cx="11895188" cy="431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541039" indent="-541039" algn="l">
              <a:buSzPct val="45000"/>
              <a:buBlip>
                <a:blip r:embed="rId3"/>
              </a:buBlip>
              <a:defRPr sz="1800"/>
            </a:pP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2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tagset di di Marie Candito e di Benôit Crabbé</a:t>
            </a:r>
            <a:r>
              <a:rPr sz="2200">
                <a:solidFill>
                  <a:srgbClr val="009193"/>
                </a:solidFill>
              </a:rPr>
              <a:t> </a:t>
            </a: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= insieme dei POS tag utilizzati;</a:t>
            </a:r>
          </a:p>
        </p:txBody>
      </p:sp>
      <p:sp>
        <p:nvSpPr>
          <p:cNvPr id="186" name="Shape 186"/>
          <p:cNvSpPr/>
          <p:nvPr/>
        </p:nvSpPr>
        <p:spPr>
          <a:xfrm>
            <a:off x="554806" y="7725327"/>
            <a:ext cx="1189518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marL="541039" indent="-541039" algn="l">
              <a:buSzPct val="45000"/>
              <a:buBlip>
                <a:blip r:embed="rId3"/>
              </a:buBlip>
              <a:defRPr sz="1800"/>
            </a:pP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2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CoNLL Format</a:t>
            </a:r>
            <a:r>
              <a:rPr sz="2200">
                <a:latin typeface="Helvetica Light"/>
                <a:ea typeface="Helvetica Light"/>
                <a:cs typeface="Helvetica Light"/>
                <a:sym typeface="Helvetica Light"/>
              </a:rPr>
              <a:t> = formato di default dell’output del parsing.</a:t>
            </a:r>
          </a:p>
        </p:txBody>
      </p:sp>
      <p:sp>
        <p:nvSpPr>
          <p:cNvPr id="187" name="Shape 187"/>
          <p:cNvSpPr/>
          <p:nvPr/>
        </p:nvSpPr>
        <p:spPr>
          <a:xfrm>
            <a:off x="624571" y="6094598"/>
            <a:ext cx="1175565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just">
              <a:defRPr sz="24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400"/>
              <a:t>Altri riferimenti sono: 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32" presetID="4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7" dur="3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32" presetID="4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2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32" presetID="4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17" dur="3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32" presetID="4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22" dur="3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4" grpId="2"/>
      <p:bldP build="whole" bldLvl="1" animBg="1" rev="0" advAuto="0" spid="185" grpId="3"/>
      <p:bldP build="whole" bldLvl="1" animBg="1" rev="0" advAuto="0" spid="186" grpId="4"/>
      <p:bldP build="whole" bldLvl="1" animBg="1" rev="0" advAuto="0" spid="18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441952" y="114021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90" name="Shape 190"/>
          <p:cNvSpPr/>
          <p:nvPr/>
        </p:nvSpPr>
        <p:spPr>
          <a:xfrm>
            <a:off x="441952" y="8549207"/>
            <a:ext cx="12120896" cy="1"/>
          </a:xfrm>
          <a:prstGeom prst="line">
            <a:avLst/>
          </a:prstGeom>
          <a:ln w="12700">
            <a:solidFill>
              <a:srgbClr val="1E5B87"/>
            </a:solidFill>
            <a:miter lim="400000"/>
            <a:headEnd type="triangle"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91" name="Shape 191"/>
          <p:cNvSpPr/>
          <p:nvPr/>
        </p:nvSpPr>
        <p:spPr>
          <a:xfrm>
            <a:off x="531101" y="8844668"/>
            <a:ext cx="1194259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CO</a:t>
            </a:r>
            <a:r>
              <a:rPr i="1"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Mode: </a:t>
            </a:r>
            <a:r>
              <a:rPr sz="20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il Corpus di L’Officiel de la Mode</a:t>
            </a:r>
          </a:p>
        </p:txBody>
      </p:sp>
      <p:pic>
        <p:nvPicPr>
          <p:cNvPr id="192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0236" y="102851"/>
            <a:ext cx="893863" cy="912617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Shape 193"/>
          <p:cNvSpPr/>
          <p:nvPr/>
        </p:nvSpPr>
        <p:spPr>
          <a:xfrm>
            <a:off x="11945735" y="8812918"/>
            <a:ext cx="63950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16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164F86"/>
                </a:solidFill>
              </a:rPr>
              <a:t>9</a:t>
            </a:r>
          </a:p>
        </p:txBody>
      </p:sp>
      <p:sp>
        <p:nvSpPr>
          <p:cNvPr id="194" name="Shape 194"/>
          <p:cNvSpPr/>
          <p:nvPr/>
        </p:nvSpPr>
        <p:spPr>
          <a:xfrm>
            <a:off x="441953" y="1264968"/>
            <a:ext cx="12120896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spcBef>
                <a:spcPts val="3200"/>
              </a:spcBef>
              <a:defRPr sz="1800"/>
            </a:pPr>
            <a:r>
              <a:rPr sz="3200">
                <a:latin typeface="Times New Roman"/>
                <a:ea typeface="Times New Roman"/>
                <a:cs typeface="Times New Roman"/>
                <a:sym typeface="Times New Roman"/>
              </a:rPr>
              <a:t>Annotazione sintattica:</a:t>
            </a:r>
            <a:endParaRPr sz="3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individua le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dipendenze 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che interessano le unità del testo</a:t>
            </a:r>
          </a:p>
        </p:txBody>
      </p:sp>
      <p:sp>
        <p:nvSpPr>
          <p:cNvPr id="195" name="Shape 195"/>
          <p:cNvSpPr/>
          <p:nvPr/>
        </p:nvSpPr>
        <p:spPr>
          <a:xfrm>
            <a:off x="531101" y="177201"/>
            <a:ext cx="11942597" cy="763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r">
              <a:defRPr sz="1800"/>
            </a:pPr>
            <a:r>
              <a:rPr sz="26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Talismane</a:t>
            </a:r>
            <a:endParaRPr sz="2600">
              <a:solidFill>
                <a:srgbClr val="164F86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algn="r">
              <a:defRPr sz="1800"/>
            </a:pPr>
            <a:r>
              <a:rPr sz="2000">
                <a:solidFill>
                  <a:srgbClr val="164F8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Titoli e costruzione nominale</a:t>
            </a:r>
          </a:p>
        </p:txBody>
      </p:sp>
      <p:sp>
        <p:nvSpPr>
          <p:cNvPr id="196" name="Shape 196"/>
          <p:cNvSpPr/>
          <p:nvPr/>
        </p:nvSpPr>
        <p:spPr>
          <a:xfrm>
            <a:off x="6502398" y="2291419"/>
            <a:ext cx="4" cy="472441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97" name="Shape 197"/>
          <p:cNvSpPr/>
          <p:nvPr/>
        </p:nvSpPr>
        <p:spPr>
          <a:xfrm>
            <a:off x="624571" y="2847970"/>
            <a:ext cx="1175565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Analisi effettuata sui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titoli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di CO</a:t>
            </a:r>
            <a:r>
              <a:rPr i="1" sz="2400">
                <a:latin typeface="Helvetica Light"/>
                <a:ea typeface="Helvetica Light"/>
                <a:cs typeface="Helvetica Light"/>
                <a:sym typeface="Helvetica Light"/>
              </a:rPr>
              <a:t>Mode</a:t>
            </a:r>
          </a:p>
        </p:txBody>
      </p:sp>
      <p:sp>
        <p:nvSpPr>
          <p:cNvPr id="198" name="Shape 198"/>
          <p:cNvSpPr/>
          <p:nvPr/>
        </p:nvSpPr>
        <p:spPr>
          <a:xfrm>
            <a:off x="6502398" y="3404520"/>
            <a:ext cx="4" cy="472441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199" name="Shape 199"/>
          <p:cNvSpPr/>
          <p:nvPr/>
        </p:nvSpPr>
        <p:spPr>
          <a:xfrm>
            <a:off x="624571" y="3961068"/>
            <a:ext cx="1175565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evidenzia immediatamente un tratto peculiare del linguaggio giornalistico:</a:t>
            </a:r>
            <a:endParaRPr sz="240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la costruzione nominale</a:t>
            </a:r>
          </a:p>
        </p:txBody>
      </p:sp>
      <p:sp>
        <p:nvSpPr>
          <p:cNvPr id="200" name="Shape 200"/>
          <p:cNvSpPr/>
          <p:nvPr/>
        </p:nvSpPr>
        <p:spPr>
          <a:xfrm>
            <a:off x="6502398" y="4892890"/>
            <a:ext cx="4" cy="472441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01" name="Shape 201"/>
          <p:cNvSpPr/>
          <p:nvPr/>
        </p:nvSpPr>
        <p:spPr>
          <a:xfrm>
            <a:off x="624571" y="5442470"/>
            <a:ext cx="1175565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la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forma verbale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risulta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assente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, in favore di nomi e aggettivi</a:t>
            </a:r>
          </a:p>
        </p:txBody>
      </p:sp>
      <p:sp>
        <p:nvSpPr>
          <p:cNvPr id="202" name="Shape 202"/>
          <p:cNvSpPr/>
          <p:nvPr/>
        </p:nvSpPr>
        <p:spPr>
          <a:xfrm>
            <a:off x="6502398" y="5999024"/>
            <a:ext cx="4" cy="472441"/>
          </a:xfrm>
          <a:prstGeom prst="line">
            <a:avLst/>
          </a:prstGeom>
          <a:ln w="25400" cap="rnd">
            <a:solidFill>
              <a:srgbClr val="45739D"/>
            </a:solidFill>
            <a:custDash>
              <a:ds d="100000" sp="200000"/>
            </a:custDash>
            <a:round/>
            <a:tailEnd type="triangle"/>
          </a:ln>
        </p:spPr>
        <p:txBody>
          <a:bodyPr lIns="0" tIns="0" rIns="0" bIns="0"/>
          <a:lstStyle/>
          <a:p>
            <a:pPr lvl="0" algn="l" defTabSz="457200">
              <a:defRPr sz="1200"/>
            </a:pPr>
          </a:p>
        </p:txBody>
      </p:sp>
      <p:sp>
        <p:nvSpPr>
          <p:cNvPr id="203" name="Shape 203"/>
          <p:cNvSpPr/>
          <p:nvPr/>
        </p:nvSpPr>
        <p:spPr>
          <a:xfrm>
            <a:off x="624571" y="6555575"/>
            <a:ext cx="1175565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il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messaggio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veicolato è più incisivo e immediato, non perde di significato ma accentua la </a:t>
            </a:r>
            <a:r>
              <a:rPr sz="2400">
                <a:solidFill>
                  <a:srgbClr val="009193"/>
                </a:solidFill>
                <a:latin typeface="Helvetica Light"/>
                <a:ea typeface="Helvetica Light"/>
                <a:cs typeface="Helvetica Light"/>
                <a:sym typeface="Helvetica Light"/>
              </a:rPr>
              <a:t>funzione iconica</a:t>
            </a:r>
            <a:r>
              <a:rPr sz="2400">
                <a:latin typeface="Helvetica Light"/>
                <a:ea typeface="Helvetica Light"/>
                <a:cs typeface="Helvetica Light"/>
                <a:sym typeface="Helvetica Light"/>
              </a:rPr>
              <a:t> del linguaggio.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