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0" r:id="rId6"/>
    <p:sldId id="262" r:id="rId7"/>
    <p:sldId id="282" r:id="rId8"/>
    <p:sldId id="283" r:id="rId9"/>
    <p:sldId id="284" r:id="rId10"/>
    <p:sldId id="264" r:id="rId11"/>
    <p:sldId id="263" r:id="rId12"/>
    <p:sldId id="265" r:id="rId13"/>
    <p:sldId id="266" r:id="rId14"/>
    <p:sldId id="267" r:id="rId15"/>
    <p:sldId id="268" r:id="rId16"/>
    <p:sldId id="272" r:id="rId17"/>
    <p:sldId id="279" r:id="rId18"/>
    <p:sldId id="269" r:id="rId19"/>
    <p:sldId id="273" r:id="rId20"/>
    <p:sldId id="281" r:id="rId21"/>
    <p:sldId id="270" r:id="rId22"/>
    <p:sldId id="275" r:id="rId23"/>
    <p:sldId id="280" r:id="rId24"/>
    <p:sldId id="271" r:id="rId25"/>
    <p:sldId id="274" r:id="rId26"/>
    <p:sldId id="276" r:id="rId27"/>
    <p:sldId id="278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25E"/>
    <a:srgbClr val="C1FFFF"/>
    <a:srgbClr val="E9FFFF"/>
    <a:srgbClr val="EBFFFF"/>
    <a:srgbClr val="D9FFFF"/>
    <a:srgbClr val="4D4D4D"/>
    <a:srgbClr val="0016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4E3A-EEDC-4B78-B16B-ACAF37EF0237}" type="datetimeFigureOut">
              <a:rPr lang="it-IT" smtClean="0"/>
              <a:pPr/>
              <a:t>22/03/2011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E0D22-5337-45E4-9C5C-EC117B0520B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0D22-5337-45E4-9C5C-EC117B0520B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2A2C0-E09C-44D1-AB6A-39B645E5580D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51045-7606-4ADE-AC62-2BAD83AEFEC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2305D-F4DE-4245-820B-EDDC476F3CF3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4D360-4213-4336-93D0-95082E44867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C45D0-5B29-438B-8A89-EBF18C98FD6D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36DEC-66B7-4DEB-8544-FAD94A084AA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7E541-54E5-43BA-97BB-25092D6F5959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3F0B-3731-4F51-B9E4-3A13D8859EA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D3B8F-9AD6-4022-80C6-4C77947D7615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958D-C892-4C43-8FBB-8ADE03FEC8A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E102F-A9B2-4630-8D65-89179FABC819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EF2D6-2446-4777-ACD3-A9629DBB8BC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62E37-D11D-4E7D-9765-A789D4FF0963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9C74-1029-4553-8271-8EA01AC4638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8BD29-C5C7-4F29-8A78-F55B6EF2D9EC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18027-0553-4162-91A2-5C3D3B7ED3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80289-D0D2-41E6-B9BE-F784A6BD78D9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8BB68-357C-4E39-8BD5-F8D9C9351E7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874D0-3E36-4232-B5C0-0716301C600B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AB59D-4B71-408F-9249-6EFDEF0ABDB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DBF05-5328-41EC-A1D4-F4FBAF445493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4F71467-0A90-4D73-BC9B-CE513FB08B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D8964F5-E61B-4444-823E-1DC3B6886FC5}" type="datetime1">
              <a:rPr lang="it-IT" smtClean="0"/>
              <a:pPr>
                <a:defRPr/>
              </a:pPr>
              <a:t>22/03/2011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4F28FCC-B4F0-43F2-9989-287F59D4A1F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video%20e%20immagini\video%20definitivi\Palloncino%20di%20luna%20definitivo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video%20e%20immagini\video%20definitivi\stella%20in%20un%20barattolo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video%20e%20immagini\video%20definitivi\scivolo%20di%20colori.wm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95536" y="3789040"/>
            <a:ext cx="8352928" cy="108012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collage digitale: una nuova tecnica artistica ai tempi di Photoshop</a:t>
            </a:r>
            <a:endParaRPr lang="it-IT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547664" y="3356992"/>
            <a:ext cx="6172200" cy="360363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solidFill>
                  <a:srgbClr val="02325E"/>
                </a:solidFill>
              </a:rPr>
              <a:t>Corso di Laurea in Informatica Umanistica</a:t>
            </a:r>
            <a:endParaRPr lang="it-IT" dirty="0">
              <a:solidFill>
                <a:srgbClr val="02325E"/>
              </a:solidFill>
            </a:endParaRPr>
          </a:p>
        </p:txBody>
      </p:sp>
      <p:pic>
        <p:nvPicPr>
          <p:cNvPr id="8196" name="Immagine 5" descr="logo-universita-pis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836712"/>
            <a:ext cx="2540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771800" y="50131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2325E"/>
                </a:solidFill>
              </a:rPr>
              <a:t>Candidato: </a:t>
            </a:r>
            <a:r>
              <a:rPr lang="it-IT" dirty="0" smtClean="0">
                <a:solidFill>
                  <a:srgbClr val="02325E"/>
                </a:solidFill>
              </a:rPr>
              <a:t>Francesca Cnapich</a:t>
            </a:r>
            <a:endParaRPr lang="it-IT" dirty="0">
              <a:solidFill>
                <a:srgbClr val="02325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55172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2325E"/>
                </a:solidFill>
              </a:rPr>
              <a:t>Relatore:</a:t>
            </a:r>
            <a:r>
              <a:rPr lang="it-IT" dirty="0" smtClean="0">
                <a:solidFill>
                  <a:srgbClr val="02325E"/>
                </a:solidFill>
              </a:rPr>
              <a:t> Silvana Vassallo</a:t>
            </a:r>
            <a:endParaRPr lang="it-IT" dirty="0">
              <a:solidFill>
                <a:srgbClr val="02325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36096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2325E"/>
                </a:solidFill>
              </a:rPr>
              <a:t>Correlatore: </a:t>
            </a:r>
            <a:r>
              <a:rPr lang="it-IT" dirty="0" smtClean="0">
                <a:solidFill>
                  <a:srgbClr val="02325E"/>
                </a:solidFill>
              </a:rPr>
              <a:t>Elvira Todaro</a:t>
            </a:r>
            <a:endParaRPr lang="it-IT" dirty="0">
              <a:solidFill>
                <a:srgbClr val="02325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7824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2325E"/>
                </a:solidFill>
              </a:rPr>
              <a:t>Anno Accademico 2010-2011</a:t>
            </a:r>
            <a:endParaRPr lang="it-IT" dirty="0">
              <a:solidFill>
                <a:srgbClr val="02325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51045-7606-4ADE-AC62-2BAD83AEFEC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Esempi di artisti digitali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1655676" y="2384884"/>
            <a:ext cx="720080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>
                <a:solidFill>
                  <a:schemeClr val="accent3"/>
                </a:solidFill>
              </a:rPr>
              <a:t>Tre filoni artistici:</a:t>
            </a:r>
            <a:endParaRPr lang="it-IT" sz="2800" dirty="0">
              <a:solidFill>
                <a:schemeClr val="accent3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4D360-4213-4336-93D0-95082E44867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cxnSp>
        <p:nvCxnSpPr>
          <p:cNvPr id="6" name="Connettore 2 5"/>
          <p:cNvCxnSpPr>
            <a:stCxn id="3" idx="2"/>
          </p:cNvCxnSpPr>
          <p:nvPr/>
        </p:nvCxnSpPr>
        <p:spPr>
          <a:xfrm flipV="1">
            <a:off x="3635896" y="2780928"/>
            <a:ext cx="1368152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3" idx="2"/>
          </p:cNvCxnSpPr>
          <p:nvPr/>
        </p:nvCxnSpPr>
        <p:spPr>
          <a:xfrm>
            <a:off x="3635896" y="4005064"/>
            <a:ext cx="158417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3" idx="2"/>
          </p:cNvCxnSpPr>
          <p:nvPr/>
        </p:nvCxnSpPr>
        <p:spPr>
          <a:xfrm>
            <a:off x="3635896" y="4005064"/>
            <a:ext cx="1368152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292080" y="249289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2325E"/>
                </a:solidFill>
              </a:rPr>
              <a:t>Onirico-surreale</a:t>
            </a:r>
            <a:endParaRPr lang="it-IT" sz="2000" b="1" dirty="0">
              <a:solidFill>
                <a:srgbClr val="02325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580112" y="371703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2325E"/>
                </a:solidFill>
              </a:rPr>
              <a:t>Post-human</a:t>
            </a:r>
            <a:endParaRPr lang="it-IT" sz="2000" b="1" dirty="0">
              <a:solidFill>
                <a:srgbClr val="02325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20072" y="501317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2325E"/>
                </a:solidFill>
              </a:rPr>
              <a:t>Paesaggio urbano e architettura</a:t>
            </a:r>
            <a:endParaRPr lang="it-IT" sz="2000" b="1" dirty="0">
              <a:solidFill>
                <a:srgbClr val="02325E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Onirico-surreale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59352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Maggie Taylor, </a:t>
            </a:r>
            <a:r>
              <a:rPr lang="it-IT" sz="1800" i="1" dirty="0" smtClean="0">
                <a:solidFill>
                  <a:schemeClr val="accent3"/>
                </a:solidFill>
              </a:rPr>
              <a:t>The cloud sisters</a:t>
            </a:r>
            <a:r>
              <a:rPr lang="it-IT" sz="1800" dirty="0" smtClean="0">
                <a:solidFill>
                  <a:schemeClr val="accent3"/>
                </a:solidFill>
              </a:rPr>
              <a:t>, 2001</a:t>
            </a:r>
            <a:endParaRPr lang="it-IT" sz="1800" dirty="0">
              <a:solidFill>
                <a:schemeClr val="accent3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32040" y="1844824"/>
            <a:ext cx="3455367" cy="777155"/>
          </a:xfrm>
        </p:spPr>
        <p:txBody>
          <a:bodyPr>
            <a:normAutofit/>
          </a:bodyPr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Loretta Lux, </a:t>
            </a:r>
            <a:r>
              <a:rPr lang="it-IT" sz="1800" i="1" dirty="0" smtClean="0">
                <a:solidFill>
                  <a:schemeClr val="accent3"/>
                </a:solidFill>
              </a:rPr>
              <a:t>At the window</a:t>
            </a:r>
            <a:r>
              <a:rPr lang="it-IT" sz="1800" dirty="0" smtClean="0">
                <a:solidFill>
                  <a:schemeClr val="accent3"/>
                </a:solidFill>
              </a:rPr>
              <a:t>, 2004</a:t>
            </a:r>
            <a:endParaRPr lang="it-IT" sz="1800" dirty="0">
              <a:solidFill>
                <a:schemeClr val="accent3"/>
              </a:solidFill>
            </a:endParaRPr>
          </a:p>
        </p:txBody>
      </p:sp>
      <p:pic>
        <p:nvPicPr>
          <p:cNvPr id="8" name="Segnaposto contenuto 7" descr="cloud-sisters-by-maggie-taylo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3500958" cy="3500958"/>
          </a:xfrm>
        </p:spPr>
      </p:pic>
      <p:pic>
        <p:nvPicPr>
          <p:cNvPr id="9" name="Segnaposto contenuto 8" descr="wind3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852936"/>
            <a:ext cx="3494856" cy="3494856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9C74-1029-4553-8271-8EA01AC4638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Post-human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4040188" cy="659352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Karin Andersen, </a:t>
            </a:r>
            <a:r>
              <a:rPr lang="it-IT" sz="1800" i="1" dirty="0" smtClean="0">
                <a:solidFill>
                  <a:schemeClr val="accent3"/>
                </a:solidFill>
              </a:rPr>
              <a:t>Turg</a:t>
            </a:r>
            <a:r>
              <a:rPr lang="it-IT" sz="1800" dirty="0" smtClean="0">
                <a:solidFill>
                  <a:schemeClr val="accent3"/>
                </a:solidFill>
              </a:rPr>
              <a:t>, 2008</a:t>
            </a:r>
            <a:endParaRPr lang="it-IT" sz="1800" dirty="0">
              <a:solidFill>
                <a:schemeClr val="accent3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Daniel Lee, </a:t>
            </a:r>
            <a:r>
              <a:rPr lang="it-IT" sz="1800" i="1" dirty="0" smtClean="0">
                <a:solidFill>
                  <a:schemeClr val="accent3"/>
                </a:solidFill>
              </a:rPr>
              <a:t>Manimals,</a:t>
            </a:r>
            <a:r>
              <a:rPr lang="it-IT" sz="1800" dirty="0" smtClean="0">
                <a:solidFill>
                  <a:schemeClr val="accent3"/>
                </a:solidFill>
              </a:rPr>
              <a:t> 1993</a:t>
            </a:r>
            <a:endParaRPr lang="it-IT" sz="1800" dirty="0">
              <a:solidFill>
                <a:schemeClr val="accent3"/>
              </a:solidFill>
            </a:endParaRPr>
          </a:p>
        </p:txBody>
      </p:sp>
      <p:pic>
        <p:nvPicPr>
          <p:cNvPr id="8" name="Segnaposto contenuto 7" descr="2._turg_4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2294" y="2971006"/>
            <a:ext cx="3810000" cy="2933700"/>
          </a:xfrm>
        </p:spPr>
      </p:pic>
      <p:pic>
        <p:nvPicPr>
          <p:cNvPr id="9" name="Segnaposto contenuto 8" descr="Manimals_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852936"/>
            <a:ext cx="1747293" cy="3289656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9C74-1029-4553-8271-8EA01AC46385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0" name="Immagine 9" descr="Manimals_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852936"/>
            <a:ext cx="1764786" cy="331236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Paesaggio urbano e architettura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59352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Giacomo Costa, </a:t>
            </a:r>
            <a:r>
              <a:rPr lang="it-IT" sz="1800" i="1" dirty="0" smtClean="0">
                <a:solidFill>
                  <a:schemeClr val="accent3"/>
                </a:solidFill>
              </a:rPr>
              <a:t>Secret garden n.9</a:t>
            </a:r>
            <a:r>
              <a:rPr lang="it-IT" sz="1800" dirty="0" smtClean="0">
                <a:solidFill>
                  <a:schemeClr val="accent3"/>
                </a:solidFill>
              </a:rPr>
              <a:t>, 2008</a:t>
            </a:r>
            <a:endParaRPr lang="it-IT" sz="1800" dirty="0">
              <a:solidFill>
                <a:schemeClr val="accent3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004048" y="1988840"/>
            <a:ext cx="3311351" cy="705147"/>
          </a:xfrm>
        </p:spPr>
        <p:txBody>
          <a:bodyPr>
            <a:normAutofit/>
          </a:bodyPr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Wim Delvoye, </a:t>
            </a:r>
            <a:r>
              <a:rPr lang="it-IT" sz="1800" i="1" dirty="0" smtClean="0">
                <a:solidFill>
                  <a:schemeClr val="accent3"/>
                </a:solidFill>
              </a:rPr>
              <a:t>Sweetheart</a:t>
            </a:r>
            <a:r>
              <a:rPr lang="it-IT" sz="1800" dirty="0" smtClean="0">
                <a:solidFill>
                  <a:schemeClr val="accent3"/>
                </a:solidFill>
              </a:rPr>
              <a:t>, 2003</a:t>
            </a:r>
            <a:endParaRPr lang="it-IT" sz="1800" dirty="0">
              <a:solidFill>
                <a:schemeClr val="accent3"/>
              </a:solidFill>
            </a:endParaRPr>
          </a:p>
        </p:txBody>
      </p:sp>
      <p:pic>
        <p:nvPicPr>
          <p:cNvPr id="8" name="Segnaposto contenuto 7" descr="secret garden n.9,20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4040188" cy="2020094"/>
          </a:xfrm>
        </p:spPr>
      </p:pic>
      <p:pic>
        <p:nvPicPr>
          <p:cNvPr id="9" name="Segnaposto contenuto 8" descr="sweethear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18620"/>
            <a:ext cx="4041775" cy="3238472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9C74-1029-4553-8271-8EA01AC46385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Photoshop: usi e potenzialità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2375756" y="440668"/>
            <a:ext cx="4320480" cy="756084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2325E"/>
                </a:solidFill>
              </a:rPr>
              <a:t>Attualmente tradotto in 27 lingue, a vent’anni dalla nascita e dopo 19 versioni è il programma di fotoritocco più usato dai fotografi di nuova generazione</a:t>
            </a:r>
          </a:p>
          <a:p>
            <a:r>
              <a:rPr lang="it-IT" dirty="0" smtClean="0">
                <a:solidFill>
                  <a:srgbClr val="02325E"/>
                </a:solidFill>
              </a:rPr>
              <a:t>Permette di creare dei collage senza dover entrare in contatto con le materie prime come colla, carta, forbici, tinte, pennelli etc..</a:t>
            </a:r>
          </a:p>
          <a:p>
            <a:r>
              <a:rPr lang="it-IT" dirty="0" smtClean="0">
                <a:solidFill>
                  <a:srgbClr val="02325E"/>
                </a:solidFill>
              </a:rPr>
              <a:t>Consente agli elementi dei collage di essere fusi in modo più omogeneo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4D360-4213-4336-93D0-95082E44867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Photoshop: usi e potenzialità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2483768" y="404664"/>
            <a:ext cx="4176464" cy="792088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2325E"/>
                </a:solidFill>
              </a:rPr>
              <a:t>Utilizzato anche in tanti settori della nostra quotidianità</a:t>
            </a:r>
          </a:p>
          <a:p>
            <a:r>
              <a:rPr lang="it-IT" dirty="0" smtClean="0">
                <a:solidFill>
                  <a:srgbClr val="02325E"/>
                </a:solidFill>
              </a:rPr>
              <a:t>Ha modificato il modo di vedere il mondo che ci circonda</a:t>
            </a:r>
          </a:p>
          <a:p>
            <a:r>
              <a:rPr lang="it-IT" dirty="0" smtClean="0">
                <a:solidFill>
                  <a:srgbClr val="02325E"/>
                </a:solidFill>
              </a:rPr>
              <a:t>“Photoshop è come lo studio di un artista, dove vengono dedicati tempo e cura all’immagine nel processo di esplorazione creativa” (Eismann e Duggan 2008)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4D360-4213-4336-93D0-95082E448679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Ispirazioni e filosofia progetto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2771800" y="44624"/>
            <a:ext cx="3528392" cy="799288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2325E"/>
                </a:solidFill>
              </a:rPr>
              <a:t>Le artiste Maggie Taylor e Loretta Lux mi hanno aperto al mondo del surreale</a:t>
            </a:r>
          </a:p>
          <a:p>
            <a:r>
              <a:rPr lang="it-IT" dirty="0" smtClean="0">
                <a:solidFill>
                  <a:srgbClr val="02325E"/>
                </a:solidFill>
              </a:rPr>
              <a:t>Fatti di cronaca di disastri ambientali</a:t>
            </a:r>
          </a:p>
          <a:p>
            <a:r>
              <a:rPr lang="it-IT" dirty="0" smtClean="0">
                <a:solidFill>
                  <a:srgbClr val="02325E"/>
                </a:solidFill>
              </a:rPr>
              <a:t>Velata critica al rapporto, a volte portato al limite, tra uomo e natura</a:t>
            </a:r>
          </a:p>
          <a:p>
            <a:r>
              <a:rPr lang="it-IT" dirty="0" smtClean="0">
                <a:solidFill>
                  <a:srgbClr val="02325E"/>
                </a:solidFill>
              </a:rPr>
              <a:t>Nelle immagini questo rapporto viene rappresentato dal punto di vista di un bambino</a:t>
            </a:r>
            <a:endParaRPr lang="it-IT" dirty="0">
              <a:solidFill>
                <a:srgbClr val="02325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4D360-4213-4336-93D0-95082E448679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/>
          <a:lstStyle/>
          <a:p>
            <a:pPr algn="ctr"/>
            <a:r>
              <a:rPr lang="it-IT" dirty="0" smtClean="0"/>
              <a:t>Foto di partenza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18027-0553-4162-91A2-5C3D3B7ED3E7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12" name="Immagine 11" descr="IMG_703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5" y="2636912"/>
            <a:ext cx="2160240" cy="3240360"/>
          </a:xfrm>
          <a:prstGeom prst="rect">
            <a:avLst/>
          </a:prstGeom>
        </p:spPr>
      </p:pic>
      <p:pic>
        <p:nvPicPr>
          <p:cNvPr id="13" name="Immagine 12" descr="IMG_1042b.jpg"/>
          <p:cNvPicPr>
            <a:picLocks noChangeAspect="1"/>
          </p:cNvPicPr>
          <p:nvPr/>
        </p:nvPicPr>
        <p:blipFill>
          <a:blip r:embed="rId3" cstate="print"/>
          <a:srcRect t="4482"/>
          <a:stretch>
            <a:fillRect/>
          </a:stretch>
        </p:blipFill>
        <p:spPr>
          <a:xfrm>
            <a:off x="683568" y="2636912"/>
            <a:ext cx="2141984" cy="3068960"/>
          </a:xfrm>
          <a:prstGeom prst="rect">
            <a:avLst/>
          </a:prstGeom>
        </p:spPr>
      </p:pic>
      <p:pic>
        <p:nvPicPr>
          <p:cNvPr id="14" name="Immagine 13" descr="IMG_113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429000"/>
            <a:ext cx="2502142" cy="1774135"/>
          </a:xfrm>
          <a:prstGeom prst="rect">
            <a:avLst/>
          </a:prstGeom>
        </p:spPr>
      </p:pic>
      <p:sp>
        <p:nvSpPr>
          <p:cNvPr id="15" name="Croce 14"/>
          <p:cNvSpPr/>
          <p:nvPr/>
        </p:nvSpPr>
        <p:spPr>
          <a:xfrm>
            <a:off x="2915816" y="4221088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roce 15"/>
          <p:cNvSpPr/>
          <p:nvPr/>
        </p:nvSpPr>
        <p:spPr>
          <a:xfrm>
            <a:off x="6084168" y="4221088"/>
            <a:ext cx="432048" cy="4103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Palloncino di luna</a:t>
            </a:r>
            <a:endParaRPr lang="it-IT" dirty="0"/>
          </a:p>
        </p:txBody>
      </p:sp>
      <p:pic>
        <p:nvPicPr>
          <p:cNvPr id="5" name="Segnaposto contenuto 4" descr="luna-pallonc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72816"/>
            <a:ext cx="3168352" cy="449563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3F0B-3731-4F51-B9E4-3A13D8859EA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8BB68-357C-4E39-8BD5-F8D9C9351E7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3" name="Palloncino di luna definitiv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24712"/>
          </a:xfrm>
        </p:spPr>
        <p:txBody>
          <a:bodyPr/>
          <a:lstStyle/>
          <a:p>
            <a:pPr algn="ctr"/>
            <a:r>
              <a:rPr lang="it-IT" dirty="0" smtClean="0"/>
              <a:t>Scopo del progetto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3815916" y="-927484"/>
            <a:ext cx="1512168" cy="8064896"/>
          </a:xfrm>
        </p:spPr>
        <p:txBody>
          <a:bodyPr>
            <a:no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2325E"/>
                </a:solidFill>
              </a:rPr>
              <a:t>Dimostrare come è possibile realizzare dei collage digitali  attraverso l’uso degli strumenti di Photoshop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2325E"/>
                </a:solidFill>
              </a:rPr>
              <a:t> Mostrare attraverso dei video in screencast la realizzazione pratica del processo di elaborazione delle tre immagini </a:t>
            </a:r>
          </a:p>
          <a:p>
            <a:pPr>
              <a:buSzPct val="100000"/>
              <a:buNone/>
            </a:pP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4D360-4213-4336-93D0-95082E44867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143000"/>
          </a:xfrm>
        </p:spPr>
        <p:txBody>
          <a:bodyPr/>
          <a:lstStyle/>
          <a:p>
            <a:pPr algn="ctr"/>
            <a:r>
              <a:rPr lang="it-IT" dirty="0" smtClean="0"/>
              <a:t>Foto di partenza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18027-0553-4162-91A2-5C3D3B7ED3E7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4" name="Immagine 3" descr="ciel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2852936"/>
            <a:ext cx="2654695" cy="2016224"/>
          </a:xfrm>
          <a:prstGeom prst="rect">
            <a:avLst/>
          </a:prstGeom>
        </p:spPr>
      </p:pic>
      <p:pic>
        <p:nvPicPr>
          <p:cNvPr id="5" name="Immagine 4" descr="IMG_1019.JPG"/>
          <p:cNvPicPr>
            <a:picLocks noChangeAspect="1"/>
          </p:cNvPicPr>
          <p:nvPr/>
        </p:nvPicPr>
        <p:blipFill>
          <a:blip r:embed="rId3" cstate="print"/>
          <a:srcRect l="17824" t="2971" r="16820"/>
          <a:stretch>
            <a:fillRect/>
          </a:stretch>
        </p:blipFill>
        <p:spPr>
          <a:xfrm>
            <a:off x="6372200" y="2636912"/>
            <a:ext cx="2376264" cy="2351923"/>
          </a:xfrm>
          <a:prstGeom prst="rect">
            <a:avLst/>
          </a:prstGeom>
        </p:spPr>
      </p:pic>
      <p:pic>
        <p:nvPicPr>
          <p:cNvPr id="6" name="Immagine 5" descr="IMG_1117.JPG"/>
          <p:cNvPicPr>
            <a:picLocks noChangeAspect="1"/>
          </p:cNvPicPr>
          <p:nvPr/>
        </p:nvPicPr>
        <p:blipFill>
          <a:blip r:embed="rId4" cstate="print"/>
          <a:srcRect l="31100" t="7476" r="27163"/>
          <a:stretch>
            <a:fillRect/>
          </a:stretch>
        </p:blipFill>
        <p:spPr>
          <a:xfrm>
            <a:off x="3851920" y="2636912"/>
            <a:ext cx="1672602" cy="2471936"/>
          </a:xfrm>
          <a:prstGeom prst="rect">
            <a:avLst/>
          </a:prstGeom>
        </p:spPr>
      </p:pic>
      <p:sp>
        <p:nvSpPr>
          <p:cNvPr id="7" name="Croce 6"/>
          <p:cNvSpPr/>
          <p:nvPr/>
        </p:nvSpPr>
        <p:spPr>
          <a:xfrm>
            <a:off x="3275856" y="3717032"/>
            <a:ext cx="410344" cy="4103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roce 7"/>
          <p:cNvSpPr/>
          <p:nvPr/>
        </p:nvSpPr>
        <p:spPr>
          <a:xfrm>
            <a:off x="5724128" y="3717032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Stella in un barattolo</a:t>
            </a:r>
            <a:endParaRPr lang="it-IT" dirty="0"/>
          </a:p>
        </p:txBody>
      </p:sp>
      <p:pic>
        <p:nvPicPr>
          <p:cNvPr id="5" name="Segnaposto contenuto 4" descr="stella barattolo definiti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4645717" cy="3528392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3F0B-3731-4F51-B9E4-3A13D8859EA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8BB68-357C-4E39-8BD5-F8D9C9351E7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3" name="stella in un barattol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Foto di partenza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18027-0553-4162-91A2-5C3D3B7ED3E7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4" name="Immagine 3" descr="IMG_1480b.jpg"/>
          <p:cNvPicPr>
            <a:picLocks noChangeAspect="1"/>
          </p:cNvPicPr>
          <p:nvPr/>
        </p:nvPicPr>
        <p:blipFill>
          <a:blip r:embed="rId2" cstate="print"/>
          <a:srcRect l="18442" r="19141"/>
          <a:stretch>
            <a:fillRect/>
          </a:stretch>
        </p:blipFill>
        <p:spPr>
          <a:xfrm>
            <a:off x="395536" y="2708920"/>
            <a:ext cx="2520280" cy="2691848"/>
          </a:xfrm>
          <a:prstGeom prst="rect">
            <a:avLst/>
          </a:prstGeom>
        </p:spPr>
      </p:pic>
      <p:pic>
        <p:nvPicPr>
          <p:cNvPr id="5" name="Immagine 4" descr="IMG_028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045973" cy="3068960"/>
          </a:xfrm>
          <a:prstGeom prst="rect">
            <a:avLst/>
          </a:prstGeom>
        </p:spPr>
      </p:pic>
      <p:pic>
        <p:nvPicPr>
          <p:cNvPr id="6" name="Immagine 5" descr="IMG_703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429000"/>
            <a:ext cx="2555776" cy="1703851"/>
          </a:xfrm>
          <a:prstGeom prst="rect">
            <a:avLst/>
          </a:prstGeom>
        </p:spPr>
      </p:pic>
      <p:sp>
        <p:nvSpPr>
          <p:cNvPr id="7" name="Croce 6"/>
          <p:cNvSpPr/>
          <p:nvPr/>
        </p:nvSpPr>
        <p:spPr>
          <a:xfrm>
            <a:off x="2987824" y="4149080"/>
            <a:ext cx="410344" cy="4103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roce 7"/>
          <p:cNvSpPr/>
          <p:nvPr/>
        </p:nvSpPr>
        <p:spPr>
          <a:xfrm>
            <a:off x="6156176" y="4077072"/>
            <a:ext cx="410344" cy="4103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Scivolo di colori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3F0B-3731-4F51-B9E4-3A13D8859EA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7" name="Segnaposto contenuto 6" descr="scivolo di col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3707" y="1935163"/>
            <a:ext cx="3096586" cy="4389437"/>
          </a:xfrm>
        </p:spPr>
      </p:pic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8BB68-357C-4E39-8BD5-F8D9C9351E7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3" name="scivolo di color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3095836" y="-495436"/>
            <a:ext cx="2736304" cy="828092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2325E"/>
                </a:solidFill>
              </a:rPr>
              <a:t>Viene favorito l’avvicinamento tra pittura e fotografia</a:t>
            </a:r>
          </a:p>
          <a:p>
            <a:pPr>
              <a:lnSpc>
                <a:spcPct val="110000"/>
              </a:lnSpc>
            </a:pPr>
            <a:r>
              <a:rPr lang="it-IT" dirty="0" smtClean="0">
                <a:solidFill>
                  <a:srgbClr val="02325E"/>
                </a:solidFill>
              </a:rPr>
              <a:t>Come la pittura si ha la possibilità non solo di rappresentare la realtà ma anche di trasfigurarla</a:t>
            </a:r>
          </a:p>
          <a:p>
            <a:pPr>
              <a:lnSpc>
                <a:spcPct val="110000"/>
              </a:lnSpc>
            </a:pPr>
            <a:r>
              <a:rPr lang="it-IT" dirty="0" smtClean="0">
                <a:solidFill>
                  <a:srgbClr val="02325E"/>
                </a:solidFill>
              </a:rPr>
              <a:t>Probabilmente in futuro il divario tra pittura e fotografia  diventerà sempre più breve</a:t>
            </a:r>
          </a:p>
          <a:p>
            <a:pPr>
              <a:lnSpc>
                <a:spcPct val="110000"/>
              </a:lnSpc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4D360-4213-4336-93D0-95082E448679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1143000"/>
          </a:xfrm>
        </p:spPr>
        <p:txBody>
          <a:bodyPr/>
          <a:lstStyle/>
          <a:p>
            <a:pPr algn="ctr"/>
            <a:r>
              <a:rPr lang="it-IT" dirty="0" smtClean="0"/>
              <a:t>Grazie per l’attenzione..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18027-0553-4162-91A2-5C3D3B7ED3E7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4" name="Immagine 3" descr="IMG_8956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132856"/>
            <a:ext cx="2748208" cy="4149080"/>
          </a:xfrm>
          <a:prstGeom prst="rect">
            <a:avLst/>
          </a:prstGeom>
        </p:spPr>
      </p:pic>
      <p:pic>
        <p:nvPicPr>
          <p:cNvPr id="6" name="Immagine 5" descr="IMG_6766bv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5796643" cy="386442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Motivazione del lavoro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2474424" y="197984"/>
            <a:ext cx="4339168" cy="8064896"/>
          </a:xfrm>
        </p:spPr>
        <p:txBody>
          <a:bodyPr/>
          <a:lstStyle/>
          <a:p>
            <a:pPr>
              <a:lnSpc>
                <a:spcPct val="300000"/>
              </a:lnSpc>
              <a:buSzPct val="150000"/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2325E"/>
                </a:solidFill>
              </a:rPr>
              <a:t>Passione personale</a:t>
            </a:r>
          </a:p>
          <a:p>
            <a:pPr>
              <a:lnSpc>
                <a:spcPct val="300000"/>
              </a:lnSpc>
            </a:pPr>
            <a:r>
              <a:rPr lang="it-IT" sz="2800" dirty="0" smtClean="0">
                <a:solidFill>
                  <a:srgbClr val="02325E"/>
                </a:solidFill>
              </a:rPr>
              <a:t>Dare un contributo creativo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4D360-4213-4336-93D0-95082E448679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Strutturazione della 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35480"/>
            <a:ext cx="8291264" cy="4517856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it-IT" sz="2800" dirty="0" smtClean="0">
                <a:solidFill>
                  <a:srgbClr val="02325E"/>
                </a:solidFill>
              </a:rPr>
              <a:t>Stato dell’arte</a:t>
            </a:r>
          </a:p>
          <a:p>
            <a:pPr>
              <a:lnSpc>
                <a:spcPct val="300000"/>
              </a:lnSpc>
            </a:pPr>
            <a:r>
              <a:rPr lang="it-IT" sz="2800" dirty="0" smtClean="0">
                <a:solidFill>
                  <a:srgbClr val="02325E"/>
                </a:solidFill>
              </a:rPr>
              <a:t>Storia e funzionalità di Photoshop</a:t>
            </a:r>
          </a:p>
          <a:p>
            <a:pPr>
              <a:lnSpc>
                <a:spcPct val="300000"/>
              </a:lnSpc>
            </a:pPr>
            <a:r>
              <a:rPr lang="it-IT" sz="2800" dirty="0" smtClean="0">
                <a:solidFill>
                  <a:srgbClr val="02325E"/>
                </a:solidFill>
              </a:rPr>
              <a:t>Tappe del lavoro</a:t>
            </a:r>
          </a:p>
          <a:p>
            <a:pPr>
              <a:buNone/>
            </a:pPr>
            <a:endParaRPr lang="it-IT" sz="2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3F0B-3731-4F51-B9E4-3A13D8859EA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Definizione di collage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204864"/>
            <a:ext cx="8157592" cy="3840440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 smtClean="0">
                <a:solidFill>
                  <a:srgbClr val="02325E"/>
                </a:solidFill>
              </a:rPr>
              <a:t>Termine di origine francese, letteralmente significa incollaggio</a:t>
            </a:r>
          </a:p>
          <a:p>
            <a:r>
              <a:rPr lang="it-IT" sz="2800" dirty="0" smtClean="0">
                <a:solidFill>
                  <a:srgbClr val="02325E"/>
                </a:solidFill>
              </a:rPr>
              <a:t>Dall’inizio del ‘900 indica una precisa tecnica artistica: applicazione su tela di materiali eterogenei (ritagli di giornali, fotografie, stoffe)</a:t>
            </a:r>
          </a:p>
          <a:p>
            <a:r>
              <a:rPr lang="it-IT" sz="2800" dirty="0" smtClean="0">
                <a:solidFill>
                  <a:srgbClr val="02325E"/>
                </a:solidFill>
              </a:rPr>
              <a:t>Collage e fotomontaggi sono stati utilizzati per innovare il linguaggio artistico del ‘900 da movimenti d’avanguardia come Cubismo, Dadaismo, Surrealismo e Pop Art, fino a giungere alle moderne tecniche digitali</a:t>
            </a:r>
          </a:p>
          <a:p>
            <a:pPr algn="ctr">
              <a:lnSpc>
                <a:spcPct val="150000"/>
              </a:lnSpc>
              <a:buSzPct val="100000"/>
              <a:buNone/>
            </a:pPr>
            <a:endParaRPr lang="it-IT" sz="2800" dirty="0">
              <a:solidFill>
                <a:srgbClr val="02325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3F0B-3731-4F51-B9E4-3A13D8859EA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35280" cy="114073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Primi esempi di collage nell’arte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40188" cy="659352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Pablo Picasso, </a:t>
            </a:r>
            <a:r>
              <a:rPr lang="it-IT" sz="1800" i="1" dirty="0" smtClean="0">
                <a:solidFill>
                  <a:schemeClr val="accent3"/>
                </a:solidFill>
              </a:rPr>
              <a:t>Natura morta con la sedia di paglia</a:t>
            </a:r>
            <a:r>
              <a:rPr lang="it-IT" sz="1800" dirty="0" smtClean="0">
                <a:solidFill>
                  <a:schemeClr val="accent3"/>
                </a:solidFill>
              </a:rPr>
              <a:t>, 1912</a:t>
            </a:r>
            <a:endParaRPr lang="it-IT" sz="1800" dirty="0">
              <a:solidFill>
                <a:schemeClr val="accent3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4008" y="2060848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George Braque, </a:t>
            </a:r>
            <a:r>
              <a:rPr lang="it-IT" sz="1800" i="1" dirty="0" smtClean="0">
                <a:solidFill>
                  <a:schemeClr val="accent3"/>
                </a:solidFill>
              </a:rPr>
              <a:t>Piatto di frutta e bicchiere</a:t>
            </a:r>
            <a:r>
              <a:rPr lang="it-IT" sz="1800" dirty="0" smtClean="0">
                <a:solidFill>
                  <a:schemeClr val="accent3"/>
                </a:solidFill>
              </a:rPr>
              <a:t>, 1912</a:t>
            </a:r>
            <a:endParaRPr lang="it-IT" sz="1800" dirty="0">
              <a:solidFill>
                <a:schemeClr val="accent3"/>
              </a:solidFill>
            </a:endParaRPr>
          </a:p>
        </p:txBody>
      </p:sp>
      <p:pic>
        <p:nvPicPr>
          <p:cNvPr id="8" name="Segnaposto contenuto 7" descr="natura morta con la sedia di pagli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3212976"/>
            <a:ext cx="3569953" cy="2724528"/>
          </a:xfrm>
        </p:spPr>
      </p:pic>
      <p:pic>
        <p:nvPicPr>
          <p:cNvPr id="9" name="Segnaposto contenuto 8" descr="georges_braque_012_piatto_di_frutta_19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3140968"/>
            <a:ext cx="2649444" cy="3292153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9C74-1029-4553-8271-8EA01AC4638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Dadaismo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59352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Hans Arp, </a:t>
            </a:r>
            <a:r>
              <a:rPr lang="it-IT" sz="1800" i="1" dirty="0" smtClean="0">
                <a:solidFill>
                  <a:schemeClr val="accent3"/>
                </a:solidFill>
              </a:rPr>
              <a:t>Collage di ritagli disposti secondo la regola del caso</a:t>
            </a:r>
            <a:r>
              <a:rPr lang="it-IT" sz="1800" dirty="0" smtClean="0">
                <a:solidFill>
                  <a:schemeClr val="accent3"/>
                </a:solidFill>
              </a:rPr>
              <a:t>, 1916-17</a:t>
            </a:r>
            <a:endParaRPr lang="it-IT" sz="1800" dirty="0">
              <a:solidFill>
                <a:schemeClr val="accent3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4008" y="1916832"/>
            <a:ext cx="4103439" cy="77715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John Hearthfield, </a:t>
            </a:r>
            <a:r>
              <a:rPr lang="it-IT" sz="1800" i="1" dirty="0" smtClean="0">
                <a:solidFill>
                  <a:schemeClr val="accent3"/>
                </a:solidFill>
              </a:rPr>
              <a:t>Adolf l’Onnipotente: Ingoia oro e parla acciaio</a:t>
            </a:r>
            <a:r>
              <a:rPr lang="it-IT" sz="1800" dirty="0" smtClean="0">
                <a:solidFill>
                  <a:schemeClr val="accent3"/>
                </a:solidFill>
              </a:rPr>
              <a:t>, 1932</a:t>
            </a:r>
            <a:endParaRPr lang="it-IT" sz="1800" dirty="0">
              <a:solidFill>
                <a:schemeClr val="accent3"/>
              </a:solidFill>
            </a:endParaRPr>
          </a:p>
        </p:txBody>
      </p:sp>
      <p:pic>
        <p:nvPicPr>
          <p:cNvPr id="8" name="Segnaposto contenuto 7" descr="hans arp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39450" y="3484594"/>
            <a:ext cx="2075688" cy="1906524"/>
          </a:xfrm>
        </p:spPr>
      </p:pic>
      <p:pic>
        <p:nvPicPr>
          <p:cNvPr id="9" name="Segnaposto contenuto 8" descr="dada]_html_m52d8808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924944"/>
            <a:ext cx="2627105" cy="3616001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9C74-1029-4553-8271-8EA01AC4638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Surrealismo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59352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Man Ray, </a:t>
            </a:r>
            <a:r>
              <a:rPr lang="it-IT" sz="1800" i="1" dirty="0" smtClean="0">
                <a:solidFill>
                  <a:schemeClr val="accent3"/>
                </a:solidFill>
              </a:rPr>
              <a:t>Gun with Alphabet Stencils, </a:t>
            </a:r>
            <a:r>
              <a:rPr lang="it-IT" sz="1800" dirty="0" smtClean="0">
                <a:solidFill>
                  <a:schemeClr val="accent3"/>
                </a:solidFill>
              </a:rPr>
              <a:t>1924</a:t>
            </a:r>
            <a:endParaRPr lang="it-IT" sz="1800" i="1" dirty="0" smtClean="0">
              <a:solidFill>
                <a:schemeClr val="accent3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4008" y="1916832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Max Ernst, </a:t>
            </a:r>
            <a:r>
              <a:rPr lang="it-IT" sz="1800" i="1" dirty="0" smtClean="0">
                <a:solidFill>
                  <a:schemeClr val="accent3"/>
                </a:solidFill>
              </a:rPr>
              <a:t>Una settimana di bontà, </a:t>
            </a:r>
            <a:r>
              <a:rPr lang="it-IT" sz="1800" dirty="0" smtClean="0">
                <a:solidFill>
                  <a:schemeClr val="accent3"/>
                </a:solidFill>
              </a:rPr>
              <a:t>1934</a:t>
            </a:r>
            <a:endParaRPr lang="it-IT" sz="1800" dirty="0">
              <a:solidFill>
                <a:schemeClr val="accent3"/>
              </a:solidFill>
            </a:endParaRPr>
          </a:p>
        </p:txBody>
      </p:sp>
      <p:pic>
        <p:nvPicPr>
          <p:cNvPr id="9" name="Segnaposto contenuto 8" descr="una settimana di bontà Max Ernst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852936"/>
            <a:ext cx="2474916" cy="3275458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9C74-1029-4553-8271-8EA01AC4638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11" name="Segnaposto contenuto 10" descr="Gun with Alphabet Stencils 192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2852936"/>
            <a:ext cx="2664296" cy="3339065"/>
          </a:xfrm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Pop Art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855248"/>
            <a:ext cx="4029844" cy="925680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accent3"/>
                </a:solidFill>
              </a:rPr>
              <a:t>Richard Hamilton, </a:t>
            </a:r>
            <a:r>
              <a:rPr lang="it-IT" sz="1800" i="1" dirty="0" smtClean="0">
                <a:solidFill>
                  <a:schemeClr val="accent3"/>
                </a:solidFill>
              </a:rPr>
              <a:t>“Just What Is It  Makes Today’s Homes So Different, So Appealing”, </a:t>
            </a:r>
            <a:r>
              <a:rPr lang="it-IT" sz="1800" dirty="0" smtClean="0">
                <a:solidFill>
                  <a:schemeClr val="accent3"/>
                </a:solidFill>
              </a:rPr>
              <a:t>1956</a:t>
            </a:r>
            <a:endParaRPr lang="it-IT" sz="1800" dirty="0">
              <a:solidFill>
                <a:schemeClr val="accent3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accent3"/>
                </a:solidFill>
              </a:rPr>
              <a:t>Robert Rauschenberg, </a:t>
            </a:r>
            <a:r>
              <a:rPr lang="it-IT" sz="1800" i="1" dirty="0" smtClean="0">
                <a:solidFill>
                  <a:schemeClr val="accent3"/>
                </a:solidFill>
              </a:rPr>
              <a:t>Il letto</a:t>
            </a:r>
            <a:r>
              <a:rPr lang="it-IT" sz="1800" dirty="0" smtClean="0">
                <a:solidFill>
                  <a:schemeClr val="accent3"/>
                </a:solidFill>
              </a:rPr>
              <a:t>, 1955</a:t>
            </a:r>
            <a:endParaRPr lang="it-IT" sz="1800" dirty="0">
              <a:solidFill>
                <a:schemeClr val="accent3"/>
              </a:solidFill>
            </a:endParaRPr>
          </a:p>
        </p:txBody>
      </p:sp>
      <p:pic>
        <p:nvPicPr>
          <p:cNvPr id="8" name="Segnaposto contenuto 7" descr="hamilt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3068960"/>
            <a:ext cx="2946254" cy="3139827"/>
          </a:xfrm>
        </p:spPr>
      </p:pic>
      <p:pic>
        <p:nvPicPr>
          <p:cNvPr id="9" name="Segnaposto contenuto 8" descr="lett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40152" y="2780928"/>
            <a:ext cx="1502554" cy="3436169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9C74-1029-4553-8271-8EA01AC4638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585</Words>
  <Application>Microsoft Office PowerPoint</Application>
  <PresentationFormat>Presentazione su schermo (4:3)</PresentationFormat>
  <Paragraphs>98</Paragraphs>
  <Slides>27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Equinozio</vt:lpstr>
      <vt:lpstr>Il collage digitale: una nuova tecnica artistica ai tempi di Photoshop</vt:lpstr>
      <vt:lpstr>Scopo del progetto</vt:lpstr>
      <vt:lpstr>Motivazione del lavoro</vt:lpstr>
      <vt:lpstr>Strutturazione della tesi</vt:lpstr>
      <vt:lpstr>Definizione di collage</vt:lpstr>
      <vt:lpstr>Primi esempi di collage nell’arte</vt:lpstr>
      <vt:lpstr>Dadaismo</vt:lpstr>
      <vt:lpstr>Surrealismo</vt:lpstr>
      <vt:lpstr>Pop Art</vt:lpstr>
      <vt:lpstr>Esempi di artisti digitali</vt:lpstr>
      <vt:lpstr>Onirico-surreale</vt:lpstr>
      <vt:lpstr>Post-human</vt:lpstr>
      <vt:lpstr>Paesaggio urbano e architettura</vt:lpstr>
      <vt:lpstr>Photoshop: usi e potenzialità</vt:lpstr>
      <vt:lpstr>Photoshop: usi e potenzialità</vt:lpstr>
      <vt:lpstr>Ispirazioni e filosofia progetto</vt:lpstr>
      <vt:lpstr>Foto di partenza</vt:lpstr>
      <vt:lpstr>Palloncino di luna</vt:lpstr>
      <vt:lpstr>Diapositiva 19</vt:lpstr>
      <vt:lpstr>Foto di partenza</vt:lpstr>
      <vt:lpstr>Stella in un barattolo</vt:lpstr>
      <vt:lpstr>Diapositiva 22</vt:lpstr>
      <vt:lpstr>Foto di partenza</vt:lpstr>
      <vt:lpstr>Scivolo di colori</vt:lpstr>
      <vt:lpstr>Diapositiva 25</vt:lpstr>
      <vt:lpstr>Conclusioni</vt:lpstr>
      <vt:lpstr>Grazie per l’attenzione..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collage digitale: una nuova tecnica artistica ai tempi di Photoshop</dc:title>
  <dc:creator>Utente</dc:creator>
  <cp:lastModifiedBy>Utente</cp:lastModifiedBy>
  <cp:revision>116</cp:revision>
  <dcterms:created xsi:type="dcterms:W3CDTF">2011-03-11T15:58:09Z</dcterms:created>
  <dcterms:modified xsi:type="dcterms:W3CDTF">2011-03-22T11:17:42Z</dcterms:modified>
</cp:coreProperties>
</file>