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71" r:id="rId2"/>
    <p:sldId id="265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82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DC00F-25B4-49A4-B23B-2273A45732A2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FECAF-4813-4E67-ACE0-07DFD560BBD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0BC0AE-A751-4CC2-B483-43035E7818D3}" type="datetimeFigureOut">
              <a:rPr lang="it-IT" smtClean="0"/>
              <a:pPr/>
              <a:t>23/09/2010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188C07-8CF0-4F98-A870-2790A713572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graniglia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66" y="1214422"/>
            <a:ext cx="3071834" cy="307183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Immagine 3" descr="art_nouveau3_1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27384"/>
            <a:ext cx="3943350" cy="6858000"/>
          </a:xfrm>
          <a:prstGeom prst="rect">
            <a:avLst/>
          </a:prstGeom>
          <a:noFill/>
          <a:effectLst/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it-IT" baseline="30000" dirty="0" smtClean="0"/>
          </a:p>
          <a:p>
            <a:pPr algn="ctr">
              <a:buNone/>
            </a:pPr>
            <a:endParaRPr lang="it-IT" baseline="30000" dirty="0" smtClean="0"/>
          </a:p>
          <a:p>
            <a:pPr algn="ctr">
              <a:buNone/>
            </a:pPr>
            <a:endParaRPr lang="it-IT" baseline="30000" dirty="0" smtClean="0"/>
          </a:p>
          <a:p>
            <a:pPr algn="ctr">
              <a:buNone/>
            </a:pPr>
            <a:endParaRPr lang="it-IT" baseline="30000" dirty="0" smtClean="0"/>
          </a:p>
          <a:p>
            <a:pPr algn="ctr">
              <a:buNone/>
            </a:pPr>
            <a:r>
              <a:rPr lang="it-IT" baseline="30000" dirty="0" smtClean="0"/>
              <a:t/>
            </a:r>
            <a:br>
              <a:rPr lang="it-IT" baseline="30000" dirty="0" smtClean="0"/>
            </a:br>
            <a:r>
              <a:rPr lang="it-IT" baseline="30000" dirty="0" smtClean="0"/>
              <a:t/>
            </a:r>
            <a:br>
              <a:rPr lang="it-IT" baseline="30000" dirty="0" smtClean="0"/>
            </a:br>
            <a:r>
              <a:rPr lang="it-IT" baseline="30000" dirty="0" smtClean="0"/>
              <a:t/>
            </a:r>
            <a:br>
              <a:rPr lang="it-IT" baseline="30000" dirty="0" smtClean="0"/>
            </a:br>
            <a:r>
              <a:rPr lang="it-IT" baseline="30000" dirty="0" smtClean="0"/>
              <a:t>Corso di Laurea in Informatica Umanistica</a:t>
            </a:r>
          </a:p>
          <a:p>
            <a:pPr algn="ctr">
              <a:buNone/>
            </a:pPr>
            <a:endParaRPr lang="it-IT" baseline="30000" dirty="0" smtClean="0"/>
          </a:p>
          <a:p>
            <a:pPr algn="ctr">
              <a:buNone/>
            </a:pPr>
            <a:r>
              <a:rPr lang="it-IT" i="1" baseline="30000" dirty="0" smtClean="0"/>
              <a:t/>
            </a:r>
            <a:br>
              <a:rPr lang="it-IT" i="1" baseline="30000" dirty="0" smtClean="0"/>
            </a:br>
            <a:r>
              <a:rPr lang="it-IT" i="1" baseline="30000" dirty="0" smtClean="0"/>
              <a:t>Candidato: </a:t>
            </a:r>
            <a:r>
              <a:rPr lang="it-IT" b="1" i="1" baseline="30000" dirty="0" smtClean="0"/>
              <a:t>Elisa </a:t>
            </a:r>
            <a:r>
              <a:rPr lang="it-IT" b="1" i="1" baseline="30000" dirty="0" err="1" smtClean="0"/>
              <a:t>Perelli</a:t>
            </a:r>
            <a:r>
              <a:rPr lang="it-IT" i="1" baseline="30000" dirty="0" smtClean="0"/>
              <a:t/>
            </a:r>
            <a:br>
              <a:rPr lang="it-IT" i="1" baseline="30000" dirty="0" smtClean="0"/>
            </a:br>
            <a:r>
              <a:rPr lang="it-IT" i="1" baseline="30000" dirty="0" smtClean="0"/>
              <a:t/>
            </a:r>
            <a:br>
              <a:rPr lang="it-IT" i="1" baseline="30000" dirty="0" smtClean="0"/>
            </a:br>
            <a:r>
              <a:rPr lang="it-IT" i="1" baseline="30000" dirty="0" smtClean="0"/>
              <a:t>Relatore: </a:t>
            </a:r>
            <a:r>
              <a:rPr lang="it-IT" b="1" i="1" baseline="30000" dirty="0" smtClean="0"/>
              <a:t>Prof.ssa Elvira </a:t>
            </a:r>
            <a:r>
              <a:rPr lang="it-IT" b="1" i="1" baseline="30000" dirty="0" err="1" smtClean="0"/>
              <a:t>Todaro</a:t>
            </a:r>
            <a:r>
              <a:rPr lang="it-IT" i="1" baseline="30000" dirty="0" smtClean="0"/>
              <a:t/>
            </a:r>
            <a:br>
              <a:rPr lang="it-IT" i="1" baseline="30000" dirty="0" smtClean="0"/>
            </a:br>
            <a:r>
              <a:rPr lang="it-IT" i="1" baseline="30000" dirty="0" smtClean="0"/>
              <a:t/>
            </a:r>
            <a:br>
              <a:rPr lang="it-IT" i="1" baseline="30000" dirty="0" smtClean="0"/>
            </a:br>
            <a:r>
              <a:rPr lang="it-IT" i="1" baseline="30000" dirty="0" smtClean="0"/>
              <a:t>Correlatore: </a:t>
            </a:r>
            <a:r>
              <a:rPr lang="it-IT" b="1" i="1" baseline="30000" dirty="0" smtClean="0"/>
              <a:t>Prof.ssa Maria </a:t>
            </a:r>
            <a:r>
              <a:rPr lang="it-IT" b="1" i="1" baseline="30000" dirty="0" err="1" smtClean="0"/>
              <a:t>Simi</a:t>
            </a:r>
            <a:endParaRPr lang="it-IT" b="1" i="1" baseline="30000" dirty="0" smtClean="0"/>
          </a:p>
          <a:p>
            <a:pPr algn="ctr"/>
            <a:endParaRPr lang="it-IT" i="1" baseline="30000" dirty="0" smtClean="0"/>
          </a:p>
          <a:p>
            <a:pPr algn="ctr">
              <a:buNone/>
            </a:pPr>
            <a:r>
              <a:rPr lang="it-IT" i="1" baseline="30000" dirty="0" smtClean="0"/>
              <a:t/>
            </a:r>
            <a:br>
              <a:rPr lang="it-IT" i="1" baseline="30000" dirty="0" smtClean="0"/>
            </a:br>
            <a:r>
              <a:rPr lang="it-IT" i="1" baseline="30000" dirty="0" smtClean="0"/>
              <a:t/>
            </a:r>
            <a:br>
              <a:rPr lang="it-IT" i="1" baseline="30000" dirty="0" smtClean="0"/>
            </a:br>
            <a:r>
              <a:rPr lang="it-IT" sz="2400" i="1" baseline="30000" dirty="0" smtClean="0"/>
              <a:t>Anno Accademico 2009-2010</a:t>
            </a:r>
          </a:p>
          <a:p>
            <a:pPr algn="ctr">
              <a:buNone/>
            </a:pPr>
            <a:endParaRPr lang="it-IT" baseline="30000" dirty="0" smtClean="0"/>
          </a:p>
          <a:p>
            <a:pPr algn="ctr">
              <a:buNone/>
            </a:pPr>
            <a:endParaRPr lang="it-IT" baseline="300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L’artigianato artistico della fabbrica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tessieri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e la sua tradizione in internet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magine 5" descr="r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4148886"/>
            <a:ext cx="1512168" cy="2736497"/>
          </a:xfrm>
          <a:prstGeom prst="rect">
            <a:avLst/>
          </a:prstGeom>
          <a:effectLst/>
        </p:spPr>
      </p:pic>
      <p:pic>
        <p:nvPicPr>
          <p:cNvPr id="7" name="Immagine 6" descr="logo università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838" y="1643050"/>
            <a:ext cx="2281046" cy="1214446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1071538" y="214290"/>
            <a:ext cx="7072362" cy="1143008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graniglia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357562"/>
            <a:ext cx="3071834" cy="307183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5588_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864" y="0"/>
            <a:ext cx="2915816" cy="291581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Immagine 7" descr="art_nouveau3_1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27384"/>
            <a:ext cx="3943350" cy="6858000"/>
          </a:xfrm>
          <a:prstGeom prst="rect">
            <a:avLst/>
          </a:prstGeom>
          <a:noFill/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L’artigianato artistico</a:t>
            </a:r>
            <a:endParaRPr lang="it-IT" dirty="0"/>
          </a:p>
        </p:txBody>
      </p:sp>
      <p:pic>
        <p:nvPicPr>
          <p:cNvPr id="7" name="Immagine 6" descr="Artigianato-01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4088" y="1594198"/>
            <a:ext cx="3779912" cy="283493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Immagine 10" descr="r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4148886"/>
            <a:ext cx="1512168" cy="2736497"/>
          </a:xfrm>
          <a:prstGeom prst="rect">
            <a:avLst/>
          </a:prstGeom>
          <a:effectLst/>
        </p:spPr>
      </p:pic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457200" y="1785600"/>
            <a:ext cx="5616000" cy="497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000" baseline="30000" dirty="0" smtClean="0"/>
              <a:t>	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Con il termine “Artigianato Artistico” si intende la realizzazione di oggetti ornamentali e d’uso lavorati a mano, 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che,  per forma e decorazione, acquistano valore artistico.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endParaRPr lang="it-IT" sz="2400" baseline="300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None/>
            </a:pP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	L’artigianato conserva un legame con la tradizione e diventa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artistico quando il prodotto realizzato è limitato nel numero,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di buona fattura tecnica, con requisiti estetici, costruito con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procedimenti di ricerca innovativi.</a:t>
            </a:r>
            <a:r>
              <a:rPr lang="it-IT" sz="4000" baseline="300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it-IT" sz="40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4000" baseline="300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it-IT" sz="40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I prodotti devono possedere eleganza delle forme e funzionalità per venire incontro alle esigenze dell’uomo moderno. </a:t>
            </a:r>
            <a:r>
              <a:rPr lang="it-IT" sz="2700" baseline="30000" dirty="0" smtClean="0"/>
              <a:t/>
            </a:r>
            <a:br>
              <a:rPr lang="it-IT" sz="2700" baseline="30000" dirty="0" smtClean="0"/>
            </a:br>
            <a:endParaRPr lang="it-IT" dirty="0"/>
          </a:p>
        </p:txBody>
      </p:sp>
      <p:cxnSp>
        <p:nvCxnSpPr>
          <p:cNvPr id="15" name="Connettore 1 14"/>
          <p:cNvCxnSpPr/>
          <p:nvPr/>
        </p:nvCxnSpPr>
        <p:spPr>
          <a:xfrm>
            <a:off x="0" y="1285860"/>
            <a:ext cx="4143372" cy="158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liberty 8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6056" y="10402"/>
            <a:ext cx="4067944" cy="515541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 descr="art_nouveau3_1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27384"/>
            <a:ext cx="3943350" cy="6858000"/>
          </a:xfrm>
          <a:prstGeom prst="rect">
            <a:avLst/>
          </a:prstGeom>
          <a:noFill/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Liberty e artigianato</a:t>
            </a:r>
            <a:endParaRPr lang="it-IT" dirty="0"/>
          </a:p>
        </p:txBody>
      </p:sp>
      <p:pic>
        <p:nvPicPr>
          <p:cNvPr id="8" name="Segnaposto contenuto 7" descr="Artigiano_del_legn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29204" y="4143380"/>
            <a:ext cx="3257572" cy="27146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magine 6" descr="r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4148886"/>
            <a:ext cx="1512168" cy="2736497"/>
          </a:xfrm>
          <a:prstGeom prst="rect">
            <a:avLst/>
          </a:prstGeom>
          <a:effectLst/>
        </p:spPr>
      </p:pic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5614998" cy="4976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aseline="30000" dirty="0" smtClean="0"/>
              <a:t>	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Con il Liberty c’è un ritorno alla lavorazione artigianale e ad uno stile ricco di applicazioni decorative originali e compatibili con nuovi materiali e con nuove tecniche produttive, dando origine alla prima decorazione industriale dell’arte moderna.</a:t>
            </a:r>
          </a:p>
          <a:p>
            <a:pPr>
              <a:buNone/>
            </a:pP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Molte forme di artigianato si ispirano allo stile liberty. Comprendono pittura e scultura, architettura e arredamento. Investono settori come la moda, i manifesti le copertine dei libri. 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endParaRPr lang="it-IT" sz="2400" baseline="300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None/>
            </a:pP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	Mirano a migliorare la qualità tecnica ed estetica dei prodotti ed a stabilire uno stretto rapporto tra industria 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e artista.</a:t>
            </a:r>
          </a:p>
          <a:p>
            <a:pPr>
              <a:buNone/>
            </a:pPr>
            <a:r>
              <a:rPr lang="it-IT" sz="2400" baseline="30000" dirty="0" smtClean="0"/>
              <a:t>	</a:t>
            </a:r>
          </a:p>
          <a:p>
            <a:pPr>
              <a:buNone/>
            </a:pPr>
            <a:r>
              <a:rPr lang="it-IT" sz="2100" baseline="30000" dirty="0" smtClean="0"/>
              <a:t>	</a:t>
            </a:r>
            <a:br>
              <a:rPr lang="it-IT" sz="2100" baseline="30000" dirty="0" smtClean="0"/>
            </a:br>
            <a:endParaRPr lang="it-IT" sz="2100" baseline="30000" dirty="0" smtClean="0"/>
          </a:p>
          <a:p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0" y="1285860"/>
            <a:ext cx="4000496" cy="158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rt_nouveau3_1.gif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27384"/>
            <a:ext cx="3943350" cy="6858000"/>
          </a:xfrm>
          <a:prstGeom prst="rect">
            <a:avLst/>
          </a:prstGeom>
          <a:noFill/>
          <a:effectLst/>
        </p:spPr>
      </p:pic>
      <p:pic>
        <p:nvPicPr>
          <p:cNvPr id="12" name="Immagine 11" descr="Senza titolo-5 corre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23" y="4944136"/>
            <a:ext cx="2857489" cy="191386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Immagine 7" descr="figura cover tesi indesign 2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1882" y="0"/>
            <a:ext cx="396215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La fabbrica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Tessieri</a:t>
            </a:r>
            <a:endParaRPr lang="it-IT" dirty="0"/>
          </a:p>
        </p:txBody>
      </p:sp>
      <p:pic>
        <p:nvPicPr>
          <p:cNvPr id="6" name="Immagine 5" descr="r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4148886"/>
            <a:ext cx="1512168" cy="2736497"/>
          </a:xfrm>
          <a:prstGeom prst="rect">
            <a:avLst/>
          </a:prstGeom>
          <a:effectLst/>
        </p:spPr>
      </p:pic>
      <p:pic>
        <p:nvPicPr>
          <p:cNvPr id="9" name="Immagine 8" descr="graniglia 2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0244" y="0"/>
            <a:ext cx="2074764" cy="205277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5757874" cy="4905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aseline="30000" dirty="0" smtClean="0"/>
              <a:t>	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Uno dei principali settori dell’artigianato liberty è quello della          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lavorazione artigianale dei pavimenti artistici.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Una delle ditte che ancora produce piastrelle in cemento e graniglia con le stesse tecniche di una volta e continua l’antica tradizione è la ditta </a:t>
            </a:r>
            <a:r>
              <a:rPr lang="it-IT" sz="2400" baseline="30000" dirty="0" err="1" smtClean="0">
                <a:solidFill>
                  <a:schemeClr val="accent1">
                    <a:lumMod val="10000"/>
                  </a:schemeClr>
                </a:solidFill>
              </a:rPr>
              <a:t>Tessieri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, situata a Lucca da più di cento anni.</a:t>
            </a:r>
          </a:p>
          <a:p>
            <a:pPr>
              <a:buNone/>
            </a:pP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	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La fabbrica da generazioni continua la tradizione delle piastrelle in cemento e graniglie, conosce i segreti di quest’arte e custodisce una collezione di 300 stampi in bronzo. </a:t>
            </a:r>
          </a:p>
          <a:p>
            <a:pPr>
              <a:buNone/>
            </a:pP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	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La vicenda della ditta </a:t>
            </a:r>
            <a:r>
              <a:rPr lang="it-IT" sz="2400" baseline="30000" dirty="0" err="1" smtClean="0">
                <a:solidFill>
                  <a:schemeClr val="accent1">
                    <a:lumMod val="10000"/>
                  </a:schemeClr>
                </a:solidFill>
              </a:rPr>
              <a:t>Tessieri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 risulta fondamentale per una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lettura del fenomeno dell’artigianato artistico.</a:t>
            </a:r>
          </a:p>
          <a:p>
            <a:endParaRPr lang="it-IT" sz="2200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0" y="1285860"/>
            <a:ext cx="3929058" cy="158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rt_nouveau3_1.gif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27384"/>
            <a:ext cx="3943350" cy="6858000"/>
          </a:xfrm>
          <a:prstGeom prst="rect">
            <a:avLst/>
          </a:prstGeom>
          <a:noFill/>
          <a:effectLst/>
        </p:spPr>
      </p:pic>
      <p:pic>
        <p:nvPicPr>
          <p:cNvPr id="15" name="Immagine 14" descr="tessieri home.pn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3806" y="3571876"/>
            <a:ext cx="3582970" cy="25038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Immagine 9" descr="Senza titolo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785826"/>
            <a:ext cx="2857488" cy="28574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Il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686304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baseline="30000" dirty="0" smtClean="0"/>
              <a:t>	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Il progetto realizzato è un</a:t>
            </a:r>
            <a:r>
              <a:rPr lang="it-IT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sito internet di web </a:t>
            </a:r>
            <a:r>
              <a:rPr lang="it-IT" sz="2400" baseline="30000" dirty="0" err="1" smtClean="0">
                <a:solidFill>
                  <a:schemeClr val="accent1">
                    <a:lumMod val="10000"/>
                  </a:schemeClr>
                </a:solidFill>
              </a:rPr>
              <a:t>commerce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 con funzione di vetrina. È dedicato alla premiata fabbrica artigianale di pavimenti artistici “</a:t>
            </a:r>
            <a:r>
              <a:rPr lang="it-IT" sz="2400" baseline="30000" dirty="0" err="1" smtClean="0">
                <a:solidFill>
                  <a:schemeClr val="accent1">
                    <a:lumMod val="10000"/>
                  </a:schemeClr>
                </a:solidFill>
              </a:rPr>
              <a:t>Tessieri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”.</a:t>
            </a:r>
          </a:p>
          <a:p>
            <a:pPr>
              <a:buNone/>
            </a:pP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La grafica, i colori e lo stile artistico del sito seguono la linea dei due antichi cataloghi di pavimenti, uno del 1914, l’altro del 1927.</a:t>
            </a:r>
          </a:p>
          <a:p>
            <a:pPr>
              <a:buNone/>
            </a:pP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	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Nel sito sono presenti fotografie ed immagini dei prodotti dell’azienda, delle ambientazioni arredate con i pavimenti </a:t>
            </a:r>
            <a:r>
              <a:rPr lang="it-IT" sz="2400" baseline="30000" dirty="0" err="1" smtClean="0">
                <a:solidFill>
                  <a:schemeClr val="accent1">
                    <a:lumMod val="10000"/>
                  </a:schemeClr>
                </a:solidFill>
              </a:rPr>
              <a:t>Tessieri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, dell’azienda, elementi dinamici e un video nel quale osserviamo l’attuale titolare Francesco </a:t>
            </a:r>
            <a:r>
              <a:rPr lang="it-IT" sz="2400" baseline="30000" dirty="0" err="1" smtClean="0">
                <a:solidFill>
                  <a:schemeClr val="accent1">
                    <a:lumMod val="10000"/>
                  </a:schemeClr>
                </a:solidFill>
              </a:rPr>
              <a:t>Tessieri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 in un‘ intervista.</a:t>
            </a:r>
          </a:p>
          <a:p>
            <a:pPr>
              <a:buNone/>
            </a:pPr>
            <a:r>
              <a:rPr lang="it-IT" sz="2100" baseline="30000" dirty="0" smtClean="0"/>
              <a:t>	</a:t>
            </a:r>
          </a:p>
          <a:p>
            <a:pPr>
              <a:buNone/>
            </a:pPr>
            <a:r>
              <a:rPr lang="it-IT" sz="2100" baseline="30000" dirty="0" smtClean="0"/>
              <a:t>	</a:t>
            </a:r>
            <a:endParaRPr lang="it-IT" sz="2100" dirty="0"/>
          </a:p>
        </p:txBody>
      </p:sp>
      <p:pic>
        <p:nvPicPr>
          <p:cNvPr id="7" name="Immagine 6" descr="r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4148886"/>
            <a:ext cx="1512168" cy="2736497"/>
          </a:xfrm>
          <a:prstGeom prst="rect">
            <a:avLst/>
          </a:prstGeom>
          <a:effectLst/>
        </p:spPr>
      </p:pic>
      <p:pic>
        <p:nvPicPr>
          <p:cNvPr id="8" name="Immagine 7" descr="Senza titolo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-24"/>
            <a:ext cx="2786082" cy="2786082"/>
          </a:xfrm>
          <a:prstGeom prst="rect">
            <a:avLst/>
          </a:prstGeom>
          <a:effectLst>
            <a:softEdge rad="635000"/>
          </a:effectLst>
        </p:spPr>
      </p:pic>
      <p:cxnSp>
        <p:nvCxnSpPr>
          <p:cNvPr id="9" name="Connettore 1 8"/>
          <p:cNvCxnSpPr/>
          <p:nvPr/>
        </p:nvCxnSpPr>
        <p:spPr>
          <a:xfrm>
            <a:off x="0" y="1285860"/>
            <a:ext cx="3000364" cy="158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adminpodio_4f1e33dc86064447b6ce07fe75ab7ca7GRANIGL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334" y="3007154"/>
            <a:ext cx="3017318" cy="292217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Immagine 11" descr="Thumb_Granig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14422"/>
            <a:ext cx="2786082" cy="27860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Immagine 5" descr="art_nouveau3_1.gif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27384"/>
            <a:ext cx="3943350" cy="6858000"/>
          </a:xfrm>
          <a:prstGeom prst="rect">
            <a:avLst/>
          </a:prstGeom>
          <a:noFill/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Obiettivi del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5186370" cy="4976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500" baseline="30000" dirty="0" smtClean="0"/>
              <a:t>	</a:t>
            </a: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Il sito vuole: 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endParaRPr lang="it-IT" sz="2400" baseline="300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Divulgare nel web l’attività di questa famiglia.</a:t>
            </a:r>
            <a:r>
              <a:rPr lang="it-IT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br>
              <a:rPr lang="it-IT" sz="24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Enfatizzare   e risaltare il lato artistico, la sua storia 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e la sua importanza nel patrimonio artistico culturale italiano.</a:t>
            </a:r>
            <a:b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</a:br>
            <a:endParaRPr lang="it-IT" sz="2400" baseline="300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Valorizzare, attraverso la memoria e la conoscenza, il mondo dell’artigianato artistico superato dalle tecniche moderne ed ormai testimonianza della tradizione, fatta da creatività e della manualità.</a:t>
            </a:r>
          </a:p>
          <a:p>
            <a:endParaRPr lang="it-IT" sz="2400" baseline="300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it-IT" sz="2400" baseline="30000" dirty="0" smtClean="0">
                <a:solidFill>
                  <a:schemeClr val="accent1">
                    <a:lumMod val="10000"/>
                  </a:schemeClr>
                </a:solidFill>
              </a:rPr>
              <a:t>Far conoscere una realtà complessa fatta di botteghe e attività dimenticate, e sollecitare chi può salvaguardare il settore affinché vengano ascoltati i continuatori di questa preziosa tradizione.</a:t>
            </a:r>
          </a:p>
          <a:p>
            <a:endParaRPr lang="it-IT" dirty="0"/>
          </a:p>
        </p:txBody>
      </p:sp>
      <p:pic>
        <p:nvPicPr>
          <p:cNvPr id="7" name="Immagine 6" descr="r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4148886"/>
            <a:ext cx="1512168" cy="2736497"/>
          </a:xfrm>
          <a:prstGeom prst="rect">
            <a:avLst/>
          </a:prstGeom>
          <a:effectLst/>
        </p:spPr>
      </p:pic>
      <p:cxnSp>
        <p:nvCxnSpPr>
          <p:cNvPr id="8" name="Connettore 1 7"/>
          <p:cNvCxnSpPr/>
          <p:nvPr/>
        </p:nvCxnSpPr>
        <p:spPr>
          <a:xfrm>
            <a:off x="0" y="1285860"/>
            <a:ext cx="4786314" cy="158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Personalizzato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F1CCB5"/>
      </a:accent1>
      <a:accent2>
        <a:srgbClr val="DD8047"/>
      </a:accent2>
      <a:accent3>
        <a:srgbClr val="B85B22"/>
      </a:accent3>
      <a:accent4>
        <a:srgbClr val="C00000"/>
      </a:accent4>
      <a:accent5>
        <a:srgbClr val="B29C93"/>
      </a:accent5>
      <a:accent6>
        <a:srgbClr val="968C8C"/>
      </a:accent6>
      <a:hlink>
        <a:srgbClr val="F7B615"/>
      </a:hlink>
      <a:folHlink>
        <a:srgbClr val="704404"/>
      </a:folHlink>
    </a:clrScheme>
    <a:fontScheme name="elisa">
      <a:majorFont>
        <a:latin typeface="Macarena"/>
        <a:ea typeface=""/>
        <a:cs typeface=""/>
      </a:majorFont>
      <a:minorFont>
        <a:latin typeface="Minion Pro"/>
        <a:ea typeface=""/>
        <a:cs typeface="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18</Words>
  <Application>Microsoft Office PowerPoint</Application>
  <PresentationFormat>Presentazione su schermo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Carta</vt:lpstr>
      <vt:lpstr>L’artigianato artistico della fabbrica tessieri  e la sua tradizione in internet</vt:lpstr>
      <vt:lpstr>L’artigianato artistico</vt:lpstr>
      <vt:lpstr>Liberty e artigianato</vt:lpstr>
      <vt:lpstr>La fabbrica Tessieri</vt:lpstr>
      <vt:lpstr>Il progetto</vt:lpstr>
      <vt:lpstr>Obiettivi del progetto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L’artigianato artistico della fabbrica Tessieri E la sua tradizione in Internet</dc:title>
  <dc:creator>user</dc:creator>
  <cp:lastModifiedBy>User</cp:lastModifiedBy>
  <cp:revision>56</cp:revision>
  <dcterms:created xsi:type="dcterms:W3CDTF">2010-09-08T12:35:21Z</dcterms:created>
  <dcterms:modified xsi:type="dcterms:W3CDTF">2010-09-23T15:29:13Z</dcterms:modified>
</cp:coreProperties>
</file>